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77" r:id="rId2"/>
    <p:sldId id="278" r:id="rId3"/>
    <p:sldId id="279" r:id="rId4"/>
    <p:sldId id="280" r:id="rId5"/>
    <p:sldId id="261" r:id="rId6"/>
    <p:sldId id="269" r:id="rId7"/>
    <p:sldId id="293" r:id="rId8"/>
    <p:sldId id="313" r:id="rId9"/>
    <p:sldId id="295" r:id="rId10"/>
    <p:sldId id="290" r:id="rId11"/>
    <p:sldId id="270" r:id="rId12"/>
    <p:sldId id="271" r:id="rId13"/>
    <p:sldId id="272" r:id="rId14"/>
    <p:sldId id="268" r:id="rId15"/>
    <p:sldId id="334" r:id="rId16"/>
    <p:sldId id="256" r:id="rId17"/>
    <p:sldId id="326" r:id="rId18"/>
    <p:sldId id="327" r:id="rId19"/>
    <p:sldId id="328" r:id="rId20"/>
    <p:sldId id="291" r:id="rId21"/>
    <p:sldId id="329" r:id="rId22"/>
    <p:sldId id="302" r:id="rId23"/>
    <p:sldId id="331" r:id="rId24"/>
    <p:sldId id="332" r:id="rId25"/>
    <p:sldId id="266" r:id="rId26"/>
    <p:sldId id="281" r:id="rId27"/>
    <p:sldId id="282" r:id="rId28"/>
    <p:sldId id="262" r:id="rId29"/>
    <p:sldId id="263" r:id="rId30"/>
    <p:sldId id="264" r:id="rId31"/>
    <p:sldId id="296" r:id="rId32"/>
    <p:sldId id="297" r:id="rId33"/>
    <p:sldId id="298" r:id="rId34"/>
    <p:sldId id="299" r:id="rId35"/>
    <p:sldId id="311" r:id="rId36"/>
    <p:sldId id="315" r:id="rId37"/>
    <p:sldId id="316" r:id="rId38"/>
    <p:sldId id="317" r:id="rId39"/>
    <p:sldId id="318" r:id="rId40"/>
    <p:sldId id="319" r:id="rId41"/>
    <p:sldId id="320" r:id="rId42"/>
    <p:sldId id="321" r:id="rId43"/>
    <p:sldId id="322" r:id="rId44"/>
    <p:sldId id="323" r:id="rId45"/>
    <p:sldId id="324" r:id="rId46"/>
    <p:sldId id="325" r:id="rId47"/>
    <p:sldId id="307" r:id="rId48"/>
    <p:sldId id="303" r:id="rId49"/>
    <p:sldId id="304" r:id="rId50"/>
    <p:sldId id="300" r:id="rId51"/>
    <p:sldId id="333" r:id="rId52"/>
    <p:sldId id="30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51CF316-6513-4457-8091-4882866DADEF}">
          <p14:sldIdLst>
            <p14:sldId id="277"/>
            <p14:sldId id="278"/>
            <p14:sldId id="279"/>
          </p14:sldIdLst>
        </p14:section>
        <p14:section name="Block diagrams and algorithms" id="{B9DDED6E-678B-43A3-92AA-8EF906AF3C26}">
          <p14:sldIdLst>
            <p14:sldId id="280"/>
            <p14:sldId id="261"/>
            <p14:sldId id="269"/>
            <p14:sldId id="293"/>
            <p14:sldId id="313"/>
            <p14:sldId id="295"/>
            <p14:sldId id="290"/>
            <p14:sldId id="270"/>
            <p14:sldId id="271"/>
            <p14:sldId id="272"/>
          </p14:sldIdLst>
        </p14:section>
        <p14:section name="Challenges" id="{CB101EAF-FC03-47C5-B169-DAABF0D6BE98}">
          <p14:sldIdLst>
            <p14:sldId id="268"/>
            <p14:sldId id="334"/>
          </p14:sldIdLst>
        </p14:section>
        <p14:section name="Android apps" id="{95E229D7-4853-46A5-A3A7-F36B4134AA6B}">
          <p14:sldIdLst>
            <p14:sldId id="256"/>
            <p14:sldId id="326"/>
            <p14:sldId id="327"/>
            <p14:sldId id="328"/>
          </p14:sldIdLst>
        </p14:section>
        <p14:section name="Results" id="{73646929-965D-477A-BA97-56A2AB73854C}">
          <p14:sldIdLst>
            <p14:sldId id="291"/>
            <p14:sldId id="329"/>
            <p14:sldId id="302"/>
            <p14:sldId id="331"/>
            <p14:sldId id="332"/>
            <p14:sldId id="266"/>
          </p14:sldIdLst>
        </p14:section>
        <p14:section name="Thanks" id="{C1539E84-4862-45F8-AFB0-262F3948A8CF}">
          <p14:sldIdLst>
            <p14:sldId id="281"/>
            <p14:sldId id="282"/>
          </p14:sldIdLst>
        </p14:section>
        <p14:section name="Supporting slides" id="{81738116-F373-4CE4-B8DA-D13E414EA26C}">
          <p14:sldIdLst>
            <p14:sldId id="262"/>
            <p14:sldId id="263"/>
            <p14:sldId id="264"/>
            <p14:sldId id="296"/>
            <p14:sldId id="297"/>
            <p14:sldId id="298"/>
            <p14:sldId id="299"/>
            <p14:sldId id="311"/>
            <p14:sldId id="315"/>
            <p14:sldId id="316"/>
            <p14:sldId id="317"/>
            <p14:sldId id="318"/>
            <p14:sldId id="319"/>
            <p14:sldId id="320"/>
            <p14:sldId id="321"/>
            <p14:sldId id="322"/>
            <p14:sldId id="323"/>
            <p14:sldId id="324"/>
            <p14:sldId id="325"/>
            <p14:sldId id="307"/>
            <p14:sldId id="303"/>
            <p14:sldId id="304"/>
            <p14:sldId id="300"/>
            <p14:sldId id="333"/>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919" autoAdjust="0"/>
  </p:normalViewPr>
  <p:slideViewPr>
    <p:cSldViewPr snapToGrid="0">
      <p:cViewPr varScale="1">
        <p:scale>
          <a:sx n="63" d="100"/>
          <a:sy n="63" d="100"/>
        </p:scale>
        <p:origin x="9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60A18-7145-4427-8708-ECB7F931778F}" type="datetimeFigureOut">
              <a:rPr lang="en-IN" smtClean="0"/>
              <a:t>10-06-2022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0BF368-D3A0-4BD2-98BB-EF26899D42BD}" type="slidenum">
              <a:rPr lang="en-IN" smtClean="0"/>
              <a:t>‹#›</a:t>
            </a:fld>
            <a:endParaRPr lang="en-IN"/>
          </a:p>
        </p:txBody>
      </p:sp>
    </p:spTree>
    <p:extLst>
      <p:ext uri="{BB962C8B-B14F-4D97-AF65-F5344CB8AC3E}">
        <p14:creationId xmlns:p14="http://schemas.microsoft.com/office/powerpoint/2010/main" val="2073886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00BF368-D3A0-4BD2-98BB-EF26899D42BD}" type="slidenum">
              <a:rPr lang="en-IN" smtClean="0"/>
              <a:t>23</a:t>
            </a:fld>
            <a:endParaRPr lang="en-IN"/>
          </a:p>
        </p:txBody>
      </p:sp>
    </p:spTree>
    <p:extLst>
      <p:ext uri="{BB962C8B-B14F-4D97-AF65-F5344CB8AC3E}">
        <p14:creationId xmlns:p14="http://schemas.microsoft.com/office/powerpoint/2010/main" val="3396761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00BF368-D3A0-4BD2-98BB-EF26899D42BD}" type="slidenum">
              <a:rPr lang="en-IN" smtClean="0"/>
              <a:t>38</a:t>
            </a:fld>
            <a:endParaRPr lang="en-IN"/>
          </a:p>
        </p:txBody>
      </p:sp>
    </p:spTree>
    <p:extLst>
      <p:ext uri="{BB962C8B-B14F-4D97-AF65-F5344CB8AC3E}">
        <p14:creationId xmlns:p14="http://schemas.microsoft.com/office/powerpoint/2010/main" val="891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8F312D3-3865-4D43-8078-C795B616556C}" type="datetimeFigureOut">
              <a:rPr lang="en-IN" smtClean="0"/>
              <a:t>10-06-2022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7F4DB-DC98-49F5-BA48-F29CFDCDAAE0}" type="slidenum">
              <a:rPr lang="en-IN" smtClean="0"/>
              <a:t>‹#›</a:t>
            </a:fld>
            <a:endParaRPr lang="en-IN"/>
          </a:p>
        </p:txBody>
      </p:sp>
    </p:spTree>
    <p:extLst>
      <p:ext uri="{BB962C8B-B14F-4D97-AF65-F5344CB8AC3E}">
        <p14:creationId xmlns:p14="http://schemas.microsoft.com/office/powerpoint/2010/main" val="2141839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8F312D3-3865-4D43-8078-C795B616556C}" type="datetimeFigureOut">
              <a:rPr lang="en-IN" smtClean="0"/>
              <a:t>10-06-2022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7F4DB-DC98-49F5-BA48-F29CFDCDAAE0}" type="slidenum">
              <a:rPr lang="en-IN" smtClean="0"/>
              <a:t>‹#›</a:t>
            </a:fld>
            <a:endParaRPr lang="en-IN"/>
          </a:p>
        </p:txBody>
      </p:sp>
    </p:spTree>
    <p:extLst>
      <p:ext uri="{BB962C8B-B14F-4D97-AF65-F5344CB8AC3E}">
        <p14:creationId xmlns:p14="http://schemas.microsoft.com/office/powerpoint/2010/main" val="4226927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8F312D3-3865-4D43-8078-C795B616556C}" type="datetimeFigureOut">
              <a:rPr lang="en-IN" smtClean="0"/>
              <a:t>10-06-2022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7F4DB-DC98-49F5-BA48-F29CFDCDAAE0}" type="slidenum">
              <a:rPr lang="en-IN" smtClean="0"/>
              <a:t>‹#›</a:t>
            </a:fld>
            <a:endParaRPr lang="en-IN"/>
          </a:p>
        </p:txBody>
      </p:sp>
    </p:spTree>
    <p:extLst>
      <p:ext uri="{BB962C8B-B14F-4D97-AF65-F5344CB8AC3E}">
        <p14:creationId xmlns:p14="http://schemas.microsoft.com/office/powerpoint/2010/main" val="624816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8F312D3-3865-4D43-8078-C795B616556C}" type="datetimeFigureOut">
              <a:rPr lang="en-IN" smtClean="0"/>
              <a:t>10-06-2022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7F4DB-DC98-49F5-BA48-F29CFDCDAAE0}" type="slidenum">
              <a:rPr lang="en-IN" smtClean="0"/>
              <a:t>‹#›</a:t>
            </a:fld>
            <a:endParaRPr lang="en-IN"/>
          </a:p>
        </p:txBody>
      </p:sp>
    </p:spTree>
    <p:extLst>
      <p:ext uri="{BB962C8B-B14F-4D97-AF65-F5344CB8AC3E}">
        <p14:creationId xmlns:p14="http://schemas.microsoft.com/office/powerpoint/2010/main" val="3959885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F312D3-3865-4D43-8078-C795B616556C}" type="datetimeFigureOut">
              <a:rPr lang="en-IN" smtClean="0"/>
              <a:t>10-06-2022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97F4DB-DC98-49F5-BA48-F29CFDCDAAE0}" type="slidenum">
              <a:rPr lang="en-IN" smtClean="0"/>
              <a:t>‹#›</a:t>
            </a:fld>
            <a:endParaRPr lang="en-IN"/>
          </a:p>
        </p:txBody>
      </p:sp>
    </p:spTree>
    <p:extLst>
      <p:ext uri="{BB962C8B-B14F-4D97-AF65-F5344CB8AC3E}">
        <p14:creationId xmlns:p14="http://schemas.microsoft.com/office/powerpoint/2010/main" val="1551964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8F312D3-3865-4D43-8078-C795B616556C}" type="datetimeFigureOut">
              <a:rPr lang="en-IN" smtClean="0"/>
              <a:t>10-06-2022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97F4DB-DC98-49F5-BA48-F29CFDCDAAE0}" type="slidenum">
              <a:rPr lang="en-IN" smtClean="0"/>
              <a:t>‹#›</a:t>
            </a:fld>
            <a:endParaRPr lang="en-IN"/>
          </a:p>
        </p:txBody>
      </p:sp>
    </p:spTree>
    <p:extLst>
      <p:ext uri="{BB962C8B-B14F-4D97-AF65-F5344CB8AC3E}">
        <p14:creationId xmlns:p14="http://schemas.microsoft.com/office/powerpoint/2010/main" val="2009882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8F312D3-3865-4D43-8078-C795B616556C}" type="datetimeFigureOut">
              <a:rPr lang="en-IN" smtClean="0"/>
              <a:t>10-06-2022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497F4DB-DC98-49F5-BA48-F29CFDCDAAE0}" type="slidenum">
              <a:rPr lang="en-IN" smtClean="0"/>
              <a:t>‹#›</a:t>
            </a:fld>
            <a:endParaRPr lang="en-IN"/>
          </a:p>
        </p:txBody>
      </p:sp>
    </p:spTree>
    <p:extLst>
      <p:ext uri="{BB962C8B-B14F-4D97-AF65-F5344CB8AC3E}">
        <p14:creationId xmlns:p14="http://schemas.microsoft.com/office/powerpoint/2010/main" val="809825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8F312D3-3865-4D43-8078-C795B616556C}" type="datetimeFigureOut">
              <a:rPr lang="en-IN" smtClean="0"/>
              <a:t>10-06-2022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497F4DB-DC98-49F5-BA48-F29CFDCDAAE0}" type="slidenum">
              <a:rPr lang="en-IN" smtClean="0"/>
              <a:t>‹#›</a:t>
            </a:fld>
            <a:endParaRPr lang="en-IN"/>
          </a:p>
        </p:txBody>
      </p:sp>
    </p:spTree>
    <p:extLst>
      <p:ext uri="{BB962C8B-B14F-4D97-AF65-F5344CB8AC3E}">
        <p14:creationId xmlns:p14="http://schemas.microsoft.com/office/powerpoint/2010/main" val="1570524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F312D3-3865-4D43-8078-C795B616556C}" type="datetimeFigureOut">
              <a:rPr lang="en-IN" smtClean="0"/>
              <a:t>10-06-2022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497F4DB-DC98-49F5-BA48-F29CFDCDAAE0}" type="slidenum">
              <a:rPr lang="en-IN" smtClean="0"/>
              <a:t>‹#›</a:t>
            </a:fld>
            <a:endParaRPr lang="en-IN"/>
          </a:p>
        </p:txBody>
      </p:sp>
    </p:spTree>
    <p:extLst>
      <p:ext uri="{BB962C8B-B14F-4D97-AF65-F5344CB8AC3E}">
        <p14:creationId xmlns:p14="http://schemas.microsoft.com/office/powerpoint/2010/main" val="3686858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F312D3-3865-4D43-8078-C795B616556C}" type="datetimeFigureOut">
              <a:rPr lang="en-IN" smtClean="0"/>
              <a:t>10-06-2022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97F4DB-DC98-49F5-BA48-F29CFDCDAAE0}" type="slidenum">
              <a:rPr lang="en-IN" smtClean="0"/>
              <a:t>‹#›</a:t>
            </a:fld>
            <a:endParaRPr lang="en-IN"/>
          </a:p>
        </p:txBody>
      </p:sp>
    </p:spTree>
    <p:extLst>
      <p:ext uri="{BB962C8B-B14F-4D97-AF65-F5344CB8AC3E}">
        <p14:creationId xmlns:p14="http://schemas.microsoft.com/office/powerpoint/2010/main" val="810341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F312D3-3865-4D43-8078-C795B616556C}" type="datetimeFigureOut">
              <a:rPr lang="en-IN" smtClean="0"/>
              <a:t>10-06-2022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97F4DB-DC98-49F5-BA48-F29CFDCDAAE0}" type="slidenum">
              <a:rPr lang="en-IN" smtClean="0"/>
              <a:t>‹#›</a:t>
            </a:fld>
            <a:endParaRPr lang="en-IN"/>
          </a:p>
        </p:txBody>
      </p:sp>
    </p:spTree>
    <p:extLst>
      <p:ext uri="{BB962C8B-B14F-4D97-AF65-F5344CB8AC3E}">
        <p14:creationId xmlns:p14="http://schemas.microsoft.com/office/powerpoint/2010/main" val="2700530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F312D3-3865-4D43-8078-C795B616556C}" type="datetimeFigureOut">
              <a:rPr lang="en-IN" smtClean="0"/>
              <a:t>10-06-2022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7F4DB-DC98-49F5-BA48-F29CFDCDAAE0}" type="slidenum">
              <a:rPr lang="en-IN" smtClean="0"/>
              <a:t>‹#›</a:t>
            </a:fld>
            <a:endParaRPr lang="en-IN"/>
          </a:p>
        </p:txBody>
      </p:sp>
    </p:spTree>
    <p:extLst>
      <p:ext uri="{BB962C8B-B14F-4D97-AF65-F5344CB8AC3E}">
        <p14:creationId xmlns:p14="http://schemas.microsoft.com/office/powerpoint/2010/main" val="3229726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6.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5364" y="990599"/>
            <a:ext cx="9144000" cy="1681163"/>
          </a:xfrm>
        </p:spPr>
        <p:txBody>
          <a:bodyPr>
            <a:normAutofit fontScale="90000"/>
          </a:bodyPr>
          <a:lstStyle/>
          <a:p>
            <a:r>
              <a:rPr lang="en-US" b="1" dirty="0" smtClean="0"/>
              <a:t>ASSET TRACKING SOLUTION WITH BLE-ENABLED TAGS</a:t>
            </a:r>
            <a:endParaRPr lang="en-IN" b="1" dirty="0"/>
          </a:p>
        </p:txBody>
      </p:sp>
      <p:sp>
        <p:nvSpPr>
          <p:cNvPr id="4" name="TextBox 3"/>
          <p:cNvSpPr txBox="1"/>
          <p:nvPr/>
        </p:nvSpPr>
        <p:spPr>
          <a:xfrm>
            <a:off x="3596640" y="2819400"/>
            <a:ext cx="4663440" cy="3416320"/>
          </a:xfrm>
          <a:prstGeom prst="rect">
            <a:avLst/>
          </a:prstGeom>
          <a:noFill/>
        </p:spPr>
        <p:txBody>
          <a:bodyPr wrap="square" rtlCol="0">
            <a:spAutoFit/>
          </a:bodyPr>
          <a:lstStyle/>
          <a:p>
            <a:pPr algn="ctr"/>
            <a:r>
              <a:rPr lang="en-US" sz="2400" dirty="0" smtClean="0"/>
              <a:t>BY</a:t>
            </a:r>
          </a:p>
          <a:p>
            <a:pPr algn="ctr"/>
            <a:endParaRPr lang="en-US" sz="2400" dirty="0" smtClean="0"/>
          </a:p>
          <a:p>
            <a:pPr algn="ctr"/>
            <a:r>
              <a:rPr lang="en-US" sz="2400" dirty="0" smtClean="0"/>
              <a:t>SHUBHAM KUMAR SAURAV(18246)</a:t>
            </a:r>
          </a:p>
          <a:p>
            <a:pPr algn="ctr"/>
            <a:r>
              <a:rPr lang="en-US" sz="2400" dirty="0" smtClean="0"/>
              <a:t>AMIT KUMAR MISTRI(17937)</a:t>
            </a:r>
          </a:p>
          <a:p>
            <a:pPr algn="ctr"/>
            <a:endParaRPr lang="en-US" sz="2400" dirty="0"/>
          </a:p>
          <a:p>
            <a:pPr algn="ctr"/>
            <a:r>
              <a:rPr lang="en-US" sz="2400" dirty="0" smtClean="0"/>
              <a:t>GUIDED BY</a:t>
            </a:r>
          </a:p>
          <a:p>
            <a:pPr algn="ctr"/>
            <a:endParaRPr lang="en-US" sz="2400" dirty="0"/>
          </a:p>
          <a:p>
            <a:pPr algn="ctr"/>
            <a:r>
              <a:rPr lang="en-US" sz="2400" dirty="0" smtClean="0"/>
              <a:t>PROF. JOY KURI</a:t>
            </a:r>
          </a:p>
          <a:p>
            <a:pPr algn="ctr"/>
            <a:r>
              <a:rPr lang="en-US" sz="2400" dirty="0" smtClean="0"/>
              <a:t>PROF. HARESH DAGALE</a:t>
            </a:r>
            <a:endParaRPr lang="en-IN" sz="2400" dirty="0"/>
          </a:p>
        </p:txBody>
      </p:sp>
      <p:pic>
        <p:nvPicPr>
          <p:cNvPr id="1026" name="Picture 2" descr="https://encrypted-tbn0.gstatic.com/images?q=tbn:ANd9GcR4O4A77PD2iKrFPnZM2KEnAadOWmdZlItMyQ&amp;usqp=CAU"/>
          <p:cNvPicPr>
            <a:picLocks noChangeAspect="1" noChangeArrowheads="1"/>
          </p:cNvPicPr>
          <p:nvPr/>
        </p:nvPicPr>
        <p:blipFill rotWithShape="1">
          <a:blip r:embed="rId2">
            <a:extLst>
              <a:ext uri="{28A0092B-C50C-407E-A947-70E740481C1C}">
                <a14:useLocalDpi xmlns:a14="http://schemas.microsoft.com/office/drawing/2010/main" val="0"/>
              </a:ext>
            </a:extLst>
          </a:blip>
          <a:srcRect t="36044" b="25687"/>
          <a:stretch/>
        </p:blipFill>
        <p:spPr bwMode="auto">
          <a:xfrm>
            <a:off x="9778364" y="403992"/>
            <a:ext cx="2032636" cy="7778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210684" y="158835"/>
            <a:ext cx="1343796" cy="1268171"/>
          </a:xfrm>
          <a:prstGeom prst="rect">
            <a:avLst/>
          </a:prstGeom>
        </p:spPr>
      </p:pic>
    </p:spTree>
    <p:extLst>
      <p:ext uri="{BB962C8B-B14F-4D97-AF65-F5344CB8AC3E}">
        <p14:creationId xmlns:p14="http://schemas.microsoft.com/office/powerpoint/2010/main" val="18443053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485"/>
            <a:ext cx="10515600" cy="1021715"/>
          </a:xfrm>
        </p:spPr>
        <p:txBody>
          <a:bodyPr>
            <a:normAutofit/>
          </a:bodyPr>
          <a:lstStyle/>
          <a:p>
            <a:r>
              <a:rPr lang="en-IN" sz="6000" b="1" dirty="0" smtClean="0"/>
              <a:t>OBD 2.0 </a:t>
            </a:r>
            <a:r>
              <a:rPr lang="en-IN" sz="6000" dirty="0" smtClean="0"/>
              <a:t>(</a:t>
            </a:r>
            <a:r>
              <a:rPr lang="en-IN" dirty="0" smtClean="0"/>
              <a:t>On Board Diagnostic</a:t>
            </a:r>
            <a:r>
              <a:rPr lang="en-IN" sz="6000" dirty="0" smtClean="0"/>
              <a:t>)</a:t>
            </a:r>
            <a:endParaRPr lang="en-IN" sz="6000" dirty="0"/>
          </a:p>
        </p:txBody>
      </p:sp>
      <p:sp>
        <p:nvSpPr>
          <p:cNvPr id="3" name="Content Placeholder 2"/>
          <p:cNvSpPr>
            <a:spLocks noGrp="1"/>
          </p:cNvSpPr>
          <p:nvPr>
            <p:ph idx="1"/>
          </p:nvPr>
        </p:nvSpPr>
        <p:spPr>
          <a:xfrm>
            <a:off x="838200" y="1383664"/>
            <a:ext cx="10515600" cy="5032375"/>
          </a:xfrm>
        </p:spPr>
        <p:txBody>
          <a:bodyPr>
            <a:normAutofit fontScale="85000" lnSpcReduction="20000"/>
          </a:bodyPr>
          <a:lstStyle/>
          <a:p>
            <a:pPr algn="just"/>
            <a:r>
              <a:rPr lang="en-IN" dirty="0" smtClean="0"/>
              <a:t>OBD was first introduced by </a:t>
            </a:r>
            <a:r>
              <a:rPr lang="en-IN" b="1" dirty="0" smtClean="0"/>
              <a:t>General Motors </a:t>
            </a:r>
            <a:r>
              <a:rPr lang="en-IN" dirty="0" smtClean="0"/>
              <a:t>in 1980 on </a:t>
            </a:r>
            <a:r>
              <a:rPr lang="en-IN" dirty="0"/>
              <a:t>their Eldorado and Seville </a:t>
            </a:r>
            <a:r>
              <a:rPr lang="en-IN" dirty="0" smtClean="0"/>
              <a:t>models</a:t>
            </a:r>
          </a:p>
          <a:p>
            <a:pPr algn="just"/>
            <a:r>
              <a:rPr lang="en-US" dirty="0" smtClean="0"/>
              <a:t>USA:</a:t>
            </a:r>
          </a:p>
          <a:p>
            <a:pPr lvl="1" algn="just"/>
            <a:r>
              <a:rPr lang="en-US" dirty="0" smtClean="0"/>
              <a:t>1996 : Mandatory for all cars</a:t>
            </a:r>
          </a:p>
          <a:p>
            <a:pPr lvl="1" algn="just"/>
            <a:r>
              <a:rPr lang="en-US" dirty="0" smtClean="0"/>
              <a:t>2010: Heavy-duty vehicles included</a:t>
            </a:r>
          </a:p>
          <a:p>
            <a:pPr algn="just"/>
            <a:r>
              <a:rPr lang="en-US" dirty="0" smtClean="0"/>
              <a:t>India:</a:t>
            </a:r>
            <a:endParaRPr lang="en-US" dirty="0"/>
          </a:p>
          <a:p>
            <a:pPr lvl="1" algn="just"/>
            <a:r>
              <a:rPr lang="en-US" dirty="0" smtClean="0"/>
              <a:t>2010 : Limited </a:t>
            </a:r>
            <a:r>
              <a:rPr lang="en-US" dirty="0"/>
              <a:t>to light-duty </a:t>
            </a:r>
            <a:r>
              <a:rPr lang="en-US" dirty="0" smtClean="0"/>
              <a:t>vehicles </a:t>
            </a:r>
          </a:p>
          <a:p>
            <a:pPr lvl="1" algn="just"/>
            <a:r>
              <a:rPr lang="en-US" dirty="0" smtClean="0"/>
              <a:t>April </a:t>
            </a:r>
            <a:r>
              <a:rPr lang="en-US" dirty="0"/>
              <a:t>2020 </a:t>
            </a:r>
            <a:r>
              <a:rPr lang="en-US" dirty="0" smtClean="0"/>
              <a:t>: </a:t>
            </a:r>
            <a:r>
              <a:rPr lang="en-US" dirty="0"/>
              <a:t>M</a:t>
            </a:r>
            <a:r>
              <a:rPr lang="en-US" dirty="0" smtClean="0"/>
              <a:t>ust for all vehicles</a:t>
            </a:r>
          </a:p>
          <a:p>
            <a:pPr algn="just"/>
            <a:r>
              <a:rPr lang="en-IN" dirty="0" smtClean="0"/>
              <a:t>System provided in vehicles for self-diagnostic and reporting capabilities</a:t>
            </a:r>
          </a:p>
          <a:p>
            <a:pPr lvl="1" algn="just"/>
            <a:r>
              <a:rPr lang="en-IN" dirty="0" smtClean="0"/>
              <a:t>To identify and fix the problems at early stage</a:t>
            </a:r>
          </a:p>
          <a:p>
            <a:pPr algn="just"/>
            <a:r>
              <a:rPr lang="en-IN" dirty="0" smtClean="0"/>
              <a:t>The Engine control unit (ECU) depends on various sensor readings for certain calculations like correct air-fuel mixture etc.</a:t>
            </a:r>
          </a:p>
          <a:p>
            <a:pPr algn="just"/>
            <a:r>
              <a:rPr lang="en-IN" dirty="0" smtClean="0"/>
              <a:t>Faulty sensors may lead to problems like :</a:t>
            </a:r>
          </a:p>
          <a:p>
            <a:pPr lvl="1" algn="just"/>
            <a:r>
              <a:rPr lang="en-IN" dirty="0" smtClean="0"/>
              <a:t>Lesser Fuel Efficiency</a:t>
            </a:r>
          </a:p>
          <a:p>
            <a:pPr lvl="1" algn="just"/>
            <a:r>
              <a:rPr lang="en-IN" dirty="0" smtClean="0"/>
              <a:t>Drop in acceleration</a:t>
            </a:r>
          </a:p>
          <a:p>
            <a:pPr lvl="1" algn="just"/>
            <a:r>
              <a:rPr lang="en-IN" dirty="0" smtClean="0"/>
              <a:t>Increased hydrocarbon emission</a:t>
            </a:r>
          </a:p>
          <a:p>
            <a:pPr algn="just"/>
            <a:endParaRPr lang="en-IN" dirty="0"/>
          </a:p>
        </p:txBody>
      </p:sp>
    </p:spTree>
    <p:extLst>
      <p:ext uri="{BB962C8B-B14F-4D97-AF65-F5344CB8AC3E}">
        <p14:creationId xmlns:p14="http://schemas.microsoft.com/office/powerpoint/2010/main" val="26660101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6315" y="320512"/>
            <a:ext cx="7249537" cy="1543265"/>
          </a:xfrm>
          <a:prstGeom prst="rect">
            <a:avLst/>
          </a:prstGeom>
        </p:spPr>
      </p:pic>
      <p:cxnSp>
        <p:nvCxnSpPr>
          <p:cNvPr id="6" name="Straight Arrow Connector 5"/>
          <p:cNvCxnSpPr/>
          <p:nvPr/>
        </p:nvCxnSpPr>
        <p:spPr>
          <a:xfrm flipH="1">
            <a:off x="1959430" y="1841406"/>
            <a:ext cx="580572" cy="1378857"/>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Vertical Scroll 9"/>
          <p:cNvSpPr/>
          <p:nvPr/>
        </p:nvSpPr>
        <p:spPr>
          <a:xfrm>
            <a:off x="478972" y="3662349"/>
            <a:ext cx="2322285" cy="2927135"/>
          </a:xfrm>
          <a:prstGeom prst="verticalScroll">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Request</a:t>
            </a:r>
          </a:p>
          <a:p>
            <a:pPr algn="ctr"/>
            <a:r>
              <a:rPr lang="en-IN" sz="2400" dirty="0" smtClean="0"/>
              <a:t>(7DF)</a:t>
            </a:r>
          </a:p>
          <a:p>
            <a:pPr algn="ctr"/>
            <a:endParaRPr lang="en-IN" sz="1050" dirty="0" smtClean="0"/>
          </a:p>
          <a:p>
            <a:pPr algn="ctr"/>
            <a:r>
              <a:rPr lang="en-IN" sz="2400" dirty="0" smtClean="0"/>
              <a:t>Or</a:t>
            </a:r>
          </a:p>
          <a:p>
            <a:pPr algn="ctr"/>
            <a:endParaRPr lang="en-IN" sz="2000" dirty="0" smtClean="0"/>
          </a:p>
          <a:p>
            <a:pPr algn="ctr"/>
            <a:r>
              <a:rPr lang="en-IN" sz="2400" dirty="0" smtClean="0"/>
              <a:t>Response</a:t>
            </a:r>
          </a:p>
          <a:p>
            <a:pPr algn="ctr"/>
            <a:r>
              <a:rPr lang="en-IN" sz="2400" dirty="0" smtClean="0"/>
              <a:t>(7E8)</a:t>
            </a:r>
            <a:endParaRPr lang="en-IN" sz="2400" dirty="0"/>
          </a:p>
        </p:txBody>
      </p:sp>
      <p:sp>
        <p:nvSpPr>
          <p:cNvPr id="11" name="Rectangle 10"/>
          <p:cNvSpPr/>
          <p:nvPr/>
        </p:nvSpPr>
        <p:spPr>
          <a:xfrm>
            <a:off x="870858" y="3197892"/>
            <a:ext cx="1669144" cy="358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smtClean="0"/>
              <a:t>11 bit</a:t>
            </a:r>
            <a:endParaRPr lang="en-IN" sz="3600" b="1" dirty="0"/>
          </a:p>
        </p:txBody>
      </p:sp>
      <p:cxnSp>
        <p:nvCxnSpPr>
          <p:cNvPr id="13" name="Straight Arrow Connector 12"/>
          <p:cNvCxnSpPr/>
          <p:nvPr/>
        </p:nvCxnSpPr>
        <p:spPr>
          <a:xfrm>
            <a:off x="3701144" y="1480457"/>
            <a:ext cx="29027" cy="1553029"/>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982686" y="3068684"/>
            <a:ext cx="1814286" cy="1187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t>Number of bytes of remaining data</a:t>
            </a:r>
            <a:endParaRPr lang="en-IN" sz="2000" b="1" dirty="0"/>
          </a:p>
        </p:txBody>
      </p:sp>
      <p:cxnSp>
        <p:nvCxnSpPr>
          <p:cNvPr id="18" name="Straight Arrow Connector 17"/>
          <p:cNvCxnSpPr/>
          <p:nvPr/>
        </p:nvCxnSpPr>
        <p:spPr>
          <a:xfrm>
            <a:off x="4470400" y="1480457"/>
            <a:ext cx="1538514" cy="3355641"/>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250626" y="4867967"/>
            <a:ext cx="2960914" cy="1477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t>10 OBD2 Diagnostic Services</a:t>
            </a:r>
          </a:p>
          <a:p>
            <a:r>
              <a:rPr lang="en-IN" dirty="0" smtClean="0"/>
              <a:t>Ex: </a:t>
            </a:r>
          </a:p>
          <a:p>
            <a:r>
              <a:rPr lang="en-IN" dirty="0" smtClean="0"/>
              <a:t>’01’ -&gt; current data</a:t>
            </a:r>
          </a:p>
          <a:p>
            <a:r>
              <a:rPr lang="en-IN" dirty="0" smtClean="0"/>
              <a:t>‘02’ -&gt; freeze frame data</a:t>
            </a:r>
            <a:endParaRPr lang="en-IN" dirty="0"/>
          </a:p>
        </p:txBody>
      </p:sp>
      <p:cxnSp>
        <p:nvCxnSpPr>
          <p:cNvPr id="27" name="Straight Arrow Connector 26"/>
          <p:cNvCxnSpPr/>
          <p:nvPr/>
        </p:nvCxnSpPr>
        <p:spPr>
          <a:xfrm>
            <a:off x="5217885" y="1480457"/>
            <a:ext cx="3084286" cy="3355641"/>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951769" y="4836098"/>
            <a:ext cx="2307772" cy="1491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smtClean="0"/>
              <a:t>Parameter ID:</a:t>
            </a:r>
          </a:p>
          <a:p>
            <a:r>
              <a:rPr lang="en-IN" dirty="0" smtClean="0"/>
              <a:t>Ex:</a:t>
            </a:r>
          </a:p>
          <a:p>
            <a:r>
              <a:rPr lang="en-IN" dirty="0" smtClean="0"/>
              <a:t>‘0D’ &lt;-&gt; Vehicle Speed</a:t>
            </a:r>
          </a:p>
          <a:p>
            <a:r>
              <a:rPr lang="en-IN" dirty="0" smtClean="0"/>
              <a:t>‘0F’  &lt;-&gt; IAT</a:t>
            </a:r>
            <a:endParaRPr lang="en-IN" dirty="0"/>
          </a:p>
        </p:txBody>
      </p:sp>
      <p:pic>
        <p:nvPicPr>
          <p:cNvPr id="35" name="Picture 34"/>
          <p:cNvPicPr>
            <a:picLocks noChangeAspect="1"/>
          </p:cNvPicPr>
          <p:nvPr/>
        </p:nvPicPr>
        <p:blipFill>
          <a:blip r:embed="rId3"/>
          <a:stretch>
            <a:fillRect/>
          </a:stretch>
        </p:blipFill>
        <p:spPr>
          <a:xfrm>
            <a:off x="6008914" y="1880612"/>
            <a:ext cx="3475021" cy="1243692"/>
          </a:xfrm>
          <a:prstGeom prst="rect">
            <a:avLst/>
          </a:prstGeom>
        </p:spPr>
      </p:pic>
      <p:sp>
        <p:nvSpPr>
          <p:cNvPr id="36" name="Rectangle 35"/>
          <p:cNvSpPr/>
          <p:nvPr/>
        </p:nvSpPr>
        <p:spPr>
          <a:xfrm>
            <a:off x="9355852" y="1880612"/>
            <a:ext cx="2691005" cy="2631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t>Information for calculating parameter value</a:t>
            </a:r>
          </a:p>
          <a:p>
            <a:r>
              <a:rPr lang="en-IN" sz="2000" dirty="0" smtClean="0"/>
              <a:t>Ex: </a:t>
            </a:r>
          </a:p>
          <a:p>
            <a:r>
              <a:rPr lang="en-IN" sz="2000" dirty="0" smtClean="0"/>
              <a:t>IAT = A-40</a:t>
            </a:r>
          </a:p>
          <a:p>
            <a:r>
              <a:rPr lang="en-IN" sz="2000" dirty="0" smtClean="0"/>
              <a:t>MAF =256A + B</a:t>
            </a:r>
            <a:endParaRPr lang="en-IN" dirty="0"/>
          </a:p>
        </p:txBody>
      </p:sp>
    </p:spTree>
    <p:extLst>
      <p:ext uri="{BB962C8B-B14F-4D97-AF65-F5344CB8AC3E}">
        <p14:creationId xmlns:p14="http://schemas.microsoft.com/office/powerpoint/2010/main" val="44873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P spid="25" grpId="0" animBg="1"/>
      <p:bldP spid="28"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t="13115" b="13388"/>
          <a:stretch/>
        </p:blipFill>
        <p:spPr>
          <a:xfrm>
            <a:off x="2575560" y="1326086"/>
            <a:ext cx="7650479" cy="553191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120" y="1449331"/>
            <a:ext cx="5145904" cy="5219982"/>
          </a:xfrm>
          <a:prstGeom prst="rect">
            <a:avLst/>
          </a:prstGeom>
        </p:spPr>
      </p:pic>
      <p:sp>
        <p:nvSpPr>
          <p:cNvPr id="5" name="TextBox 4"/>
          <p:cNvSpPr txBox="1"/>
          <p:nvPr/>
        </p:nvSpPr>
        <p:spPr>
          <a:xfrm>
            <a:off x="4705048" y="1745343"/>
            <a:ext cx="580608" cy="461665"/>
          </a:xfrm>
          <a:prstGeom prst="rect">
            <a:avLst/>
          </a:prstGeom>
          <a:noFill/>
        </p:spPr>
        <p:txBody>
          <a:bodyPr wrap="none" rtlCol="0">
            <a:spAutoFit/>
          </a:bodyPr>
          <a:lstStyle/>
          <a:p>
            <a:r>
              <a:rPr lang="en-US" sz="2400" b="1" dirty="0" smtClean="0"/>
              <a:t>IAT</a:t>
            </a:r>
            <a:endParaRPr lang="en-IN" sz="2400" b="1" dirty="0"/>
          </a:p>
        </p:txBody>
      </p:sp>
      <p:sp>
        <p:nvSpPr>
          <p:cNvPr id="6" name="TextBox 5"/>
          <p:cNvSpPr txBox="1"/>
          <p:nvPr/>
        </p:nvSpPr>
        <p:spPr>
          <a:xfrm>
            <a:off x="6602875" y="1745342"/>
            <a:ext cx="780983" cy="461665"/>
          </a:xfrm>
          <a:prstGeom prst="rect">
            <a:avLst/>
          </a:prstGeom>
          <a:noFill/>
        </p:spPr>
        <p:txBody>
          <a:bodyPr wrap="none" rtlCol="0">
            <a:spAutoFit/>
          </a:bodyPr>
          <a:lstStyle/>
          <a:p>
            <a:r>
              <a:rPr lang="en-US" sz="2400" b="1" dirty="0" smtClean="0"/>
              <a:t>MAF</a:t>
            </a:r>
            <a:endParaRPr lang="en-IN" sz="2400" b="1" dirty="0"/>
          </a:p>
        </p:txBody>
      </p:sp>
      <p:sp>
        <p:nvSpPr>
          <p:cNvPr id="7" name="TextBox 6"/>
          <p:cNvSpPr txBox="1"/>
          <p:nvPr/>
        </p:nvSpPr>
        <p:spPr>
          <a:xfrm>
            <a:off x="3760778" y="3248965"/>
            <a:ext cx="803425" cy="461665"/>
          </a:xfrm>
          <a:prstGeom prst="rect">
            <a:avLst/>
          </a:prstGeom>
          <a:noFill/>
        </p:spPr>
        <p:txBody>
          <a:bodyPr wrap="none" rtlCol="0">
            <a:spAutoFit/>
          </a:bodyPr>
          <a:lstStyle/>
          <a:p>
            <a:r>
              <a:rPr lang="en-US" sz="2400" b="1" dirty="0" smtClean="0"/>
              <a:t>MAP</a:t>
            </a:r>
            <a:endParaRPr lang="en-IN" sz="2400" b="1" dirty="0"/>
          </a:p>
        </p:txBody>
      </p:sp>
      <p:sp>
        <p:nvSpPr>
          <p:cNvPr id="8" name="TextBox 7"/>
          <p:cNvSpPr txBox="1"/>
          <p:nvPr/>
        </p:nvSpPr>
        <p:spPr>
          <a:xfrm>
            <a:off x="5463692" y="3125854"/>
            <a:ext cx="1224759" cy="707886"/>
          </a:xfrm>
          <a:prstGeom prst="rect">
            <a:avLst/>
          </a:prstGeom>
          <a:noFill/>
        </p:spPr>
        <p:txBody>
          <a:bodyPr wrap="none" rtlCol="0">
            <a:spAutoFit/>
          </a:bodyPr>
          <a:lstStyle/>
          <a:p>
            <a:r>
              <a:rPr lang="en-US" sz="2000" b="1" dirty="0" smtClean="0"/>
              <a:t>COOLANT</a:t>
            </a:r>
          </a:p>
          <a:p>
            <a:r>
              <a:rPr lang="en-US" sz="2000" b="1" dirty="0" smtClean="0"/>
              <a:t>TEMP</a:t>
            </a:r>
            <a:endParaRPr lang="en-IN" sz="2000" b="1" dirty="0"/>
          </a:p>
        </p:txBody>
      </p:sp>
      <p:sp>
        <p:nvSpPr>
          <p:cNvPr id="9" name="TextBox 8"/>
          <p:cNvSpPr txBox="1"/>
          <p:nvPr/>
        </p:nvSpPr>
        <p:spPr>
          <a:xfrm>
            <a:off x="7207368" y="3188238"/>
            <a:ext cx="1099981" cy="461665"/>
          </a:xfrm>
          <a:prstGeom prst="rect">
            <a:avLst/>
          </a:prstGeom>
          <a:noFill/>
        </p:spPr>
        <p:txBody>
          <a:bodyPr wrap="none" rtlCol="0">
            <a:spAutoFit/>
          </a:bodyPr>
          <a:lstStyle/>
          <a:p>
            <a:r>
              <a:rPr lang="en-US" sz="2400" b="1" dirty="0" smtClean="0"/>
              <a:t>FUEL %</a:t>
            </a:r>
            <a:endParaRPr lang="en-IN" sz="2400" b="1" dirty="0"/>
          </a:p>
        </p:txBody>
      </p:sp>
      <p:sp>
        <p:nvSpPr>
          <p:cNvPr id="10" name="TextBox 9"/>
          <p:cNvSpPr txBox="1"/>
          <p:nvPr/>
        </p:nvSpPr>
        <p:spPr>
          <a:xfrm>
            <a:off x="4564203" y="4605195"/>
            <a:ext cx="1063112" cy="707886"/>
          </a:xfrm>
          <a:prstGeom prst="rect">
            <a:avLst/>
          </a:prstGeom>
          <a:noFill/>
        </p:spPr>
        <p:txBody>
          <a:bodyPr wrap="none" rtlCol="0">
            <a:spAutoFit/>
          </a:bodyPr>
          <a:lstStyle/>
          <a:p>
            <a:r>
              <a:rPr lang="en-US" sz="2000" b="1" dirty="0" smtClean="0"/>
              <a:t>VEHICLE</a:t>
            </a:r>
          </a:p>
          <a:p>
            <a:r>
              <a:rPr lang="en-US" sz="2000" b="1" dirty="0" smtClean="0"/>
              <a:t>SPEED</a:t>
            </a:r>
            <a:endParaRPr lang="en-IN" sz="2000" b="1" dirty="0"/>
          </a:p>
        </p:txBody>
      </p:sp>
      <p:sp>
        <p:nvSpPr>
          <p:cNvPr id="11" name="TextBox 10"/>
          <p:cNvSpPr txBox="1"/>
          <p:nvPr/>
        </p:nvSpPr>
        <p:spPr>
          <a:xfrm>
            <a:off x="6388875" y="4545716"/>
            <a:ext cx="1208985" cy="707886"/>
          </a:xfrm>
          <a:prstGeom prst="rect">
            <a:avLst/>
          </a:prstGeom>
          <a:noFill/>
        </p:spPr>
        <p:txBody>
          <a:bodyPr wrap="none" rtlCol="0">
            <a:spAutoFit/>
          </a:bodyPr>
          <a:lstStyle/>
          <a:p>
            <a:r>
              <a:rPr lang="en-US" sz="2000" b="1" dirty="0" smtClean="0"/>
              <a:t>ENGINE</a:t>
            </a:r>
          </a:p>
          <a:p>
            <a:r>
              <a:rPr lang="en-US" sz="2000" b="1" dirty="0" smtClean="0"/>
              <a:t>RUNTIME</a:t>
            </a:r>
            <a:endParaRPr lang="en-IN" sz="2000" b="1" dirty="0"/>
          </a:p>
        </p:txBody>
      </p:sp>
      <p:sp>
        <p:nvSpPr>
          <p:cNvPr id="2" name="TextBox 1"/>
          <p:cNvSpPr txBox="1"/>
          <p:nvPr/>
        </p:nvSpPr>
        <p:spPr>
          <a:xfrm>
            <a:off x="274320" y="167640"/>
            <a:ext cx="5801751" cy="646331"/>
          </a:xfrm>
          <a:prstGeom prst="rect">
            <a:avLst/>
          </a:prstGeom>
          <a:noFill/>
        </p:spPr>
        <p:txBody>
          <a:bodyPr wrap="square" rtlCol="0">
            <a:spAutoFit/>
          </a:bodyPr>
          <a:lstStyle/>
          <a:p>
            <a:r>
              <a:rPr lang="en-IN" sz="3600" dirty="0" smtClean="0"/>
              <a:t>Important OBD Parameters</a:t>
            </a:r>
            <a:endParaRPr lang="en-IN" sz="3600" dirty="0"/>
          </a:p>
        </p:txBody>
      </p:sp>
    </p:spTree>
    <p:extLst>
      <p:ext uri="{BB962C8B-B14F-4D97-AF65-F5344CB8AC3E}">
        <p14:creationId xmlns:p14="http://schemas.microsoft.com/office/powerpoint/2010/main" val="12660408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27371" y="188617"/>
            <a:ext cx="6278880" cy="523220"/>
          </a:xfrm>
          <a:prstGeom prst="rect">
            <a:avLst/>
          </a:prstGeom>
          <a:noFill/>
        </p:spPr>
        <p:txBody>
          <a:bodyPr wrap="square" rtlCol="0">
            <a:spAutoFit/>
          </a:bodyPr>
          <a:lstStyle/>
          <a:p>
            <a:r>
              <a:rPr lang="en-US" sz="2800" dirty="0" smtClean="0"/>
              <a:t>Intake Air Temperature (</a:t>
            </a:r>
            <a:r>
              <a:rPr lang="en-US" sz="2800" b="1" dirty="0" smtClean="0"/>
              <a:t>IAT</a:t>
            </a:r>
            <a:r>
              <a:rPr lang="en-US" sz="2800" dirty="0" smtClean="0"/>
              <a:t>) Sensor </a:t>
            </a:r>
            <a:endParaRPr lang="en-IN" sz="2800" dirty="0"/>
          </a:p>
        </p:txBody>
      </p:sp>
      <p:pic>
        <p:nvPicPr>
          <p:cNvPr id="3" name="Picture 2"/>
          <p:cNvPicPr>
            <a:picLocks noChangeAspect="1"/>
          </p:cNvPicPr>
          <p:nvPr/>
        </p:nvPicPr>
        <p:blipFill>
          <a:blip r:embed="rId2"/>
          <a:stretch>
            <a:fillRect/>
          </a:stretch>
        </p:blipFill>
        <p:spPr>
          <a:xfrm>
            <a:off x="227371" y="2797483"/>
            <a:ext cx="5074505" cy="3724810"/>
          </a:xfrm>
          <a:prstGeom prst="rect">
            <a:avLst/>
          </a:prstGeom>
        </p:spPr>
      </p:pic>
      <p:pic>
        <p:nvPicPr>
          <p:cNvPr id="13" name="Picture 12"/>
          <p:cNvPicPr>
            <a:picLocks noChangeAspect="1"/>
          </p:cNvPicPr>
          <p:nvPr/>
        </p:nvPicPr>
        <p:blipFill>
          <a:blip r:embed="rId3"/>
          <a:stretch>
            <a:fillRect/>
          </a:stretch>
        </p:blipFill>
        <p:spPr>
          <a:xfrm>
            <a:off x="6480614" y="2948168"/>
            <a:ext cx="5177986" cy="3628237"/>
          </a:xfrm>
          <a:prstGeom prst="rect">
            <a:avLst/>
          </a:prstGeom>
        </p:spPr>
      </p:pic>
      <p:sp>
        <p:nvSpPr>
          <p:cNvPr id="17" name="TextBox 16"/>
          <p:cNvSpPr txBox="1"/>
          <p:nvPr/>
        </p:nvSpPr>
        <p:spPr>
          <a:xfrm>
            <a:off x="5868628" y="170020"/>
            <a:ext cx="6247172" cy="523220"/>
          </a:xfrm>
          <a:prstGeom prst="rect">
            <a:avLst/>
          </a:prstGeom>
          <a:noFill/>
        </p:spPr>
        <p:txBody>
          <a:bodyPr wrap="square" rtlCol="0">
            <a:spAutoFit/>
          </a:bodyPr>
          <a:lstStyle/>
          <a:p>
            <a:r>
              <a:rPr lang="en-IN" sz="2800" dirty="0" smtClean="0"/>
              <a:t>Manifold </a:t>
            </a:r>
            <a:r>
              <a:rPr lang="en-IN" sz="2800" dirty="0"/>
              <a:t>Absolute </a:t>
            </a:r>
            <a:r>
              <a:rPr lang="en-IN" sz="2800" dirty="0" smtClean="0"/>
              <a:t>Pressure(</a:t>
            </a:r>
            <a:r>
              <a:rPr lang="en-IN" sz="2800" b="1" dirty="0" smtClean="0"/>
              <a:t>MAP</a:t>
            </a:r>
            <a:r>
              <a:rPr lang="en-US" sz="2800" dirty="0" smtClean="0"/>
              <a:t>)</a:t>
            </a:r>
            <a:r>
              <a:rPr lang="en-US" sz="2800" b="1" dirty="0" smtClean="0"/>
              <a:t> </a:t>
            </a:r>
            <a:r>
              <a:rPr lang="en-US" sz="2800" dirty="0" smtClean="0"/>
              <a:t>Sensor</a:t>
            </a:r>
            <a:endParaRPr lang="en-IN" sz="2800" b="1" dirty="0"/>
          </a:p>
        </p:txBody>
      </p:sp>
      <p:sp>
        <p:nvSpPr>
          <p:cNvPr id="4" name="Rectangle 3"/>
          <p:cNvSpPr/>
          <p:nvPr/>
        </p:nvSpPr>
        <p:spPr>
          <a:xfrm>
            <a:off x="5868628" y="795562"/>
            <a:ext cx="6096000" cy="1477328"/>
          </a:xfrm>
          <a:prstGeom prst="rect">
            <a:avLst/>
          </a:prstGeom>
        </p:spPr>
        <p:txBody>
          <a:bodyPr>
            <a:spAutoFit/>
          </a:bodyPr>
          <a:lstStyle/>
          <a:p>
            <a:pPr marL="285750" indent="-285750">
              <a:buFont typeface="Arial" panose="020B0604020202020204" pitchFamily="34" charset="0"/>
              <a:buChar char="•"/>
            </a:pPr>
            <a:r>
              <a:rPr lang="en-US" dirty="0" smtClean="0"/>
              <a:t>General value:</a:t>
            </a:r>
          </a:p>
          <a:p>
            <a:pPr marL="742950" lvl="1" indent="-285750">
              <a:buFont typeface="Arial" panose="020B0604020202020204" pitchFamily="34" charset="0"/>
              <a:buChar char="•"/>
            </a:pPr>
            <a:r>
              <a:rPr lang="en-US" dirty="0" smtClean="0"/>
              <a:t>At idle : 101.325 Kpa</a:t>
            </a:r>
          </a:p>
          <a:p>
            <a:pPr marL="742950" lvl="1" indent="-285750">
              <a:buFont typeface="Arial" panose="020B0604020202020204" pitchFamily="34" charset="0"/>
              <a:buChar char="•"/>
            </a:pPr>
            <a:r>
              <a:rPr lang="en-US" dirty="0" smtClean="0"/>
              <a:t>At 2500 rpm: 60-67 </a:t>
            </a:r>
            <a:r>
              <a:rPr lang="en-US" dirty="0"/>
              <a:t>K</a:t>
            </a:r>
            <a:r>
              <a:rPr lang="en-US" dirty="0" smtClean="0"/>
              <a:t>pa</a:t>
            </a:r>
          </a:p>
          <a:p>
            <a:pPr marL="285750" indent="-285750">
              <a:buFont typeface="Arial" panose="020B0604020202020204" pitchFamily="34" charset="0"/>
              <a:buChar char="•"/>
            </a:pPr>
            <a:r>
              <a:rPr lang="en-US" dirty="0" smtClean="0"/>
              <a:t>A </a:t>
            </a:r>
            <a:r>
              <a:rPr lang="en-US" dirty="0"/>
              <a:t>undesirable MAP sensor value may lead to following problems:</a:t>
            </a:r>
            <a:endParaRPr lang="en-IN" dirty="0"/>
          </a:p>
        </p:txBody>
      </p:sp>
      <p:sp>
        <p:nvSpPr>
          <p:cNvPr id="8" name="Rectangle 7"/>
          <p:cNvSpPr/>
          <p:nvPr/>
        </p:nvSpPr>
        <p:spPr>
          <a:xfrm>
            <a:off x="318811" y="711837"/>
            <a:ext cx="5411429" cy="923330"/>
          </a:xfrm>
          <a:prstGeom prst="rect">
            <a:avLst/>
          </a:prstGeom>
        </p:spPr>
        <p:txBody>
          <a:bodyPr wrap="square">
            <a:spAutoFit/>
          </a:bodyPr>
          <a:lstStyle/>
          <a:p>
            <a:pPr marL="285750" indent="-285750">
              <a:buFont typeface="Arial" panose="020B0604020202020204" pitchFamily="34" charset="0"/>
              <a:buChar char="•"/>
            </a:pPr>
            <a:r>
              <a:rPr lang="en-US" dirty="0"/>
              <a:t>General value</a:t>
            </a:r>
            <a:r>
              <a:rPr lang="en-US" dirty="0" smtClean="0"/>
              <a:t>: Ambient Temp +- 10</a:t>
            </a:r>
            <a:r>
              <a:rPr lang="en-US" baseline="30000" dirty="0" smtClean="0"/>
              <a:t>0</a:t>
            </a:r>
            <a:r>
              <a:rPr lang="en-US" dirty="0" smtClean="0"/>
              <a:t>C</a:t>
            </a:r>
            <a:endParaRPr lang="en-US" baseline="30000" dirty="0"/>
          </a:p>
          <a:p>
            <a:pPr marL="285750" indent="-285750">
              <a:buFont typeface="Arial" panose="020B0604020202020204" pitchFamily="34" charset="0"/>
              <a:buChar char="•"/>
            </a:pPr>
            <a:r>
              <a:rPr lang="en-US" dirty="0" smtClean="0"/>
              <a:t>A </a:t>
            </a:r>
            <a:r>
              <a:rPr lang="en-US" dirty="0"/>
              <a:t>undesirable </a:t>
            </a:r>
            <a:r>
              <a:rPr lang="en-US" dirty="0" smtClean="0"/>
              <a:t>IAT </a:t>
            </a:r>
            <a:r>
              <a:rPr lang="en-US" dirty="0"/>
              <a:t>sensor value may lead to following problems:</a:t>
            </a:r>
            <a:endParaRPr lang="en-IN" dirty="0"/>
          </a:p>
        </p:txBody>
      </p:sp>
      <p:sp>
        <p:nvSpPr>
          <p:cNvPr id="18" name="Rectangle 17"/>
          <p:cNvSpPr/>
          <p:nvPr/>
        </p:nvSpPr>
        <p:spPr>
          <a:xfrm>
            <a:off x="137573" y="188617"/>
            <a:ext cx="5577427" cy="6502959"/>
          </a:xfrm>
          <a:prstGeom prst="rect">
            <a:avLst/>
          </a:prstGeom>
          <a:noFill/>
          <a:ln w="190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5868628" y="170020"/>
            <a:ext cx="6096000" cy="6502959"/>
          </a:xfrm>
          <a:prstGeom prst="rect">
            <a:avLst/>
          </a:prstGeom>
          <a:noFill/>
          <a:ln w="190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08705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31311"/>
            <a:ext cx="11369040" cy="5078313"/>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IN" sz="3600" dirty="0" smtClean="0"/>
              <a:t>ESP32 memory partition management</a:t>
            </a:r>
          </a:p>
          <a:p>
            <a:pPr marL="342900" indent="-342900" algn="just">
              <a:lnSpc>
                <a:spcPct val="150000"/>
              </a:lnSpc>
              <a:buFont typeface="Wingdings" panose="05000000000000000000" pitchFamily="2" charset="2"/>
              <a:buChar char="q"/>
            </a:pPr>
            <a:r>
              <a:rPr lang="en-IN" sz="3600" dirty="0" smtClean="0"/>
              <a:t>Resource Problem for MongoDB</a:t>
            </a:r>
          </a:p>
          <a:p>
            <a:pPr marL="342900" indent="-342900" algn="just">
              <a:lnSpc>
                <a:spcPct val="150000"/>
              </a:lnSpc>
              <a:buFont typeface="Wingdings" panose="05000000000000000000" pitchFamily="2" charset="2"/>
              <a:buChar char="q"/>
            </a:pPr>
            <a:r>
              <a:rPr lang="en-IN" sz="3600" dirty="0" smtClean="0"/>
              <a:t>Handling Interlocks between different threads</a:t>
            </a:r>
          </a:p>
          <a:p>
            <a:pPr marL="342900" lvl="0" indent="-342900" algn="just">
              <a:lnSpc>
                <a:spcPct val="150000"/>
              </a:lnSpc>
              <a:buFont typeface="Wingdings" panose="05000000000000000000" pitchFamily="2" charset="2"/>
              <a:buChar char="q"/>
            </a:pPr>
            <a:r>
              <a:rPr lang="en-IN" sz="3600" dirty="0">
                <a:solidFill>
                  <a:prstClr val="black"/>
                </a:solidFill>
              </a:rPr>
              <a:t>Software serial Problem</a:t>
            </a:r>
          </a:p>
          <a:p>
            <a:pPr marL="342900" lvl="0" indent="-342900" algn="just">
              <a:lnSpc>
                <a:spcPct val="150000"/>
              </a:lnSpc>
              <a:buFont typeface="Wingdings" panose="05000000000000000000" pitchFamily="2" charset="2"/>
              <a:buChar char="q"/>
            </a:pPr>
            <a:r>
              <a:rPr lang="en-IN" sz="3600" dirty="0">
                <a:solidFill>
                  <a:prstClr val="black"/>
                </a:solidFill>
              </a:rPr>
              <a:t>HTTPS request failure problem</a:t>
            </a:r>
          </a:p>
          <a:p>
            <a:pPr marL="342900" lvl="0" indent="-342900" algn="just">
              <a:lnSpc>
                <a:spcPct val="150000"/>
              </a:lnSpc>
              <a:buFont typeface="Wingdings" panose="05000000000000000000" pitchFamily="2" charset="2"/>
              <a:buChar char="q"/>
            </a:pPr>
            <a:r>
              <a:rPr lang="en-IN" sz="3600" dirty="0">
                <a:solidFill>
                  <a:prstClr val="black"/>
                </a:solidFill>
              </a:rPr>
              <a:t>Password exposure in </a:t>
            </a:r>
            <a:r>
              <a:rPr lang="en-IN" sz="3600" dirty="0" smtClean="0">
                <a:solidFill>
                  <a:prstClr val="black"/>
                </a:solidFill>
              </a:rPr>
              <a:t>MongoDB</a:t>
            </a:r>
            <a:endParaRPr lang="en-IN" sz="3600" dirty="0">
              <a:solidFill>
                <a:prstClr val="black"/>
              </a:solidFill>
            </a:endParaRPr>
          </a:p>
        </p:txBody>
      </p:sp>
      <p:sp>
        <p:nvSpPr>
          <p:cNvPr id="4" name="TextBox 3"/>
          <p:cNvSpPr txBox="1"/>
          <p:nvPr/>
        </p:nvSpPr>
        <p:spPr>
          <a:xfrm>
            <a:off x="457200" y="486954"/>
            <a:ext cx="9580956" cy="830997"/>
          </a:xfrm>
          <a:prstGeom prst="rect">
            <a:avLst/>
          </a:prstGeom>
          <a:noFill/>
        </p:spPr>
        <p:txBody>
          <a:bodyPr wrap="none" rtlCol="0">
            <a:spAutoFit/>
          </a:bodyPr>
          <a:lstStyle/>
          <a:p>
            <a:r>
              <a:rPr lang="en-US" sz="4800" b="1" dirty="0" smtClean="0"/>
              <a:t>CHALLENGES FACED IN THIS PROJECT</a:t>
            </a:r>
            <a:endParaRPr lang="en-IN" sz="4800" b="1" dirty="0"/>
          </a:p>
        </p:txBody>
      </p:sp>
    </p:spTree>
    <p:extLst>
      <p:ext uri="{BB962C8B-B14F-4D97-AF65-F5344CB8AC3E}">
        <p14:creationId xmlns:p14="http://schemas.microsoft.com/office/powerpoint/2010/main" val="6069600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22707" y="2616814"/>
            <a:ext cx="4913573" cy="1446550"/>
          </a:xfrm>
          <a:prstGeom prst="rect">
            <a:avLst/>
          </a:prstGeom>
          <a:noFill/>
        </p:spPr>
        <p:txBody>
          <a:bodyPr wrap="square" lIns="91440" tIns="45720" rIns="91440" bIns="45720">
            <a:spAutoFit/>
          </a:bodyPr>
          <a:lstStyle/>
          <a:p>
            <a:pPr algn="ctr"/>
            <a:r>
              <a:rPr lang="en-US" sz="8800" b="1"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THANKS</a:t>
            </a:r>
            <a:endParaRPr lang="en-US" sz="88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42456434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41829" y="377371"/>
            <a:ext cx="10247085" cy="58202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Rectangle 3"/>
          <p:cNvSpPr/>
          <p:nvPr/>
        </p:nvSpPr>
        <p:spPr>
          <a:xfrm>
            <a:off x="1335315" y="1086882"/>
            <a:ext cx="6096000" cy="4401205"/>
          </a:xfrm>
          <a:prstGeom prst="rect">
            <a:avLst/>
          </a:prstGeom>
        </p:spPr>
        <p:txBody>
          <a:bodyPr>
            <a:spAutoFit/>
          </a:bodyPr>
          <a:lstStyle/>
          <a:p>
            <a:r>
              <a:rPr lang="en-IN" sz="4000" b="1" dirty="0"/>
              <a:t>Android Apps:</a:t>
            </a:r>
            <a:br>
              <a:rPr lang="en-IN" sz="4000" b="1" dirty="0"/>
            </a:br>
            <a:r>
              <a:rPr lang="en-IN" sz="4000" b="1" dirty="0"/>
              <a:t/>
            </a:r>
            <a:br>
              <a:rPr lang="en-IN" sz="4000" b="1" dirty="0"/>
            </a:br>
            <a:r>
              <a:rPr lang="en-IN" sz="4000" b="1" dirty="0"/>
              <a:t/>
            </a:r>
            <a:br>
              <a:rPr lang="en-IN" sz="4000" b="1" dirty="0"/>
            </a:br>
            <a:r>
              <a:rPr lang="en-IN" sz="4000" b="1" dirty="0"/>
              <a:t>1.User App </a:t>
            </a:r>
            <a:br>
              <a:rPr lang="en-IN" sz="4000" b="1" dirty="0"/>
            </a:br>
            <a:r>
              <a:rPr lang="en-IN" sz="4000" b="1" dirty="0"/>
              <a:t/>
            </a:r>
            <a:br>
              <a:rPr lang="en-IN" sz="4000" b="1" dirty="0"/>
            </a:br>
            <a:r>
              <a:rPr lang="en-IN" sz="4000" b="1" dirty="0"/>
              <a:t>2.Conductor App</a:t>
            </a:r>
            <a:br>
              <a:rPr lang="en-IN" sz="4000" b="1" dirty="0"/>
            </a:br>
            <a:endParaRPr lang="en-IN" sz="4000" dirty="0"/>
          </a:p>
        </p:txBody>
      </p:sp>
    </p:spTree>
    <p:extLst>
      <p:ext uri="{BB962C8B-B14F-4D97-AF65-F5344CB8AC3E}">
        <p14:creationId xmlns:p14="http://schemas.microsoft.com/office/powerpoint/2010/main" val="21289068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922020" y="456689"/>
            <a:ext cx="1813560" cy="327571"/>
          </a:xfrm>
          <a:prstGeom prst="ellipse">
            <a:avLst/>
          </a:prstGeom>
          <a:solidFill>
            <a:srgbClr val="00B05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smtClean="0">
                <a:solidFill>
                  <a:schemeClr val="tx1"/>
                </a:solidFill>
              </a:rPr>
              <a:t>Start</a:t>
            </a:r>
            <a:endParaRPr lang="en-IN" sz="2000" dirty="0">
              <a:solidFill>
                <a:schemeClr val="tx1"/>
              </a:solidFill>
            </a:endParaRPr>
          </a:p>
        </p:txBody>
      </p:sp>
      <p:sp>
        <p:nvSpPr>
          <p:cNvPr id="7" name="Rectangle 6"/>
          <p:cNvSpPr/>
          <p:nvPr/>
        </p:nvSpPr>
        <p:spPr>
          <a:xfrm>
            <a:off x="579120" y="970464"/>
            <a:ext cx="2636520" cy="5884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Store Filled Information</a:t>
            </a:r>
          </a:p>
          <a:p>
            <a:pPr algn="ctr"/>
            <a:r>
              <a:rPr lang="en-US" sz="2000" dirty="0" smtClean="0">
                <a:solidFill>
                  <a:schemeClr val="tx1"/>
                </a:solidFill>
              </a:rPr>
              <a:t>Password encryption</a:t>
            </a:r>
            <a:endParaRPr lang="en-IN" sz="2000" dirty="0">
              <a:solidFill>
                <a:schemeClr val="tx1"/>
              </a:solidFill>
            </a:endParaRPr>
          </a:p>
        </p:txBody>
      </p:sp>
      <p:sp>
        <p:nvSpPr>
          <p:cNvPr id="10" name="Rectangle 9"/>
          <p:cNvSpPr/>
          <p:nvPr/>
        </p:nvSpPr>
        <p:spPr>
          <a:xfrm>
            <a:off x="579120" y="1731701"/>
            <a:ext cx="2636520" cy="3452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QR code validation</a:t>
            </a:r>
            <a:endParaRPr lang="en-IN" dirty="0">
              <a:solidFill>
                <a:schemeClr val="tx1"/>
              </a:solidFill>
            </a:endParaRPr>
          </a:p>
        </p:txBody>
      </p:sp>
      <p:sp>
        <p:nvSpPr>
          <p:cNvPr id="12" name="Rectangle 11"/>
          <p:cNvSpPr/>
          <p:nvPr/>
        </p:nvSpPr>
        <p:spPr>
          <a:xfrm>
            <a:off x="579120" y="2377440"/>
            <a:ext cx="2636520" cy="5583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JSON format conversion</a:t>
            </a:r>
          </a:p>
          <a:p>
            <a:pPr algn="ctr"/>
            <a:r>
              <a:rPr lang="en-US" dirty="0">
                <a:solidFill>
                  <a:schemeClr val="tx1"/>
                </a:solidFill>
              </a:rPr>
              <a:t>Check = </a:t>
            </a:r>
            <a:r>
              <a:rPr lang="en-US" dirty="0" smtClean="0">
                <a:solidFill>
                  <a:schemeClr val="tx1"/>
                </a:solidFill>
              </a:rPr>
              <a:t>3</a:t>
            </a:r>
            <a:endParaRPr lang="en-US" dirty="0">
              <a:solidFill>
                <a:schemeClr val="tx1"/>
              </a:solidFill>
            </a:endParaRPr>
          </a:p>
        </p:txBody>
      </p:sp>
      <p:sp>
        <p:nvSpPr>
          <p:cNvPr id="13" name="Rectangle 12"/>
          <p:cNvSpPr/>
          <p:nvPr/>
        </p:nvSpPr>
        <p:spPr>
          <a:xfrm>
            <a:off x="579120" y="3139224"/>
            <a:ext cx="2636520" cy="5317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https endpoint URL</a:t>
            </a:r>
          </a:p>
          <a:p>
            <a:pPr algn="ctr"/>
            <a:r>
              <a:rPr lang="en-US" dirty="0" smtClean="0">
                <a:solidFill>
                  <a:schemeClr val="tx1"/>
                </a:solidFill>
              </a:rPr>
              <a:t>https.post(JSON text)</a:t>
            </a:r>
            <a:endParaRPr lang="en-IN" dirty="0">
              <a:solidFill>
                <a:schemeClr val="tx1"/>
              </a:solidFill>
            </a:endParaRPr>
          </a:p>
        </p:txBody>
      </p:sp>
      <p:sp>
        <p:nvSpPr>
          <p:cNvPr id="17" name="Flowchart: Decision 16"/>
          <p:cNvSpPr/>
          <p:nvPr/>
        </p:nvSpPr>
        <p:spPr>
          <a:xfrm>
            <a:off x="510540" y="3953555"/>
            <a:ext cx="2636520" cy="112138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https response code == 200</a:t>
            </a:r>
            <a:endParaRPr lang="en-IN" dirty="0">
              <a:solidFill>
                <a:schemeClr val="tx1"/>
              </a:solidFill>
            </a:endParaRPr>
          </a:p>
        </p:txBody>
      </p:sp>
      <p:cxnSp>
        <p:nvCxnSpPr>
          <p:cNvPr id="19" name="Straight Arrow Connector 18"/>
          <p:cNvCxnSpPr/>
          <p:nvPr/>
        </p:nvCxnSpPr>
        <p:spPr>
          <a:xfrm>
            <a:off x="1821180" y="836343"/>
            <a:ext cx="7620" cy="1737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813560" y="1533889"/>
            <a:ext cx="0" cy="197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821180" y="2082430"/>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821180" y="2924207"/>
            <a:ext cx="11606" cy="2120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821180" y="3662995"/>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3"/>
          </p:cNvCxnSpPr>
          <p:nvPr/>
        </p:nvCxnSpPr>
        <p:spPr>
          <a:xfrm flipV="1">
            <a:off x="3147060" y="4511040"/>
            <a:ext cx="601980" cy="3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Flowchart: Decision 25"/>
          <p:cNvSpPr/>
          <p:nvPr/>
        </p:nvSpPr>
        <p:spPr>
          <a:xfrm>
            <a:off x="3749040" y="3830662"/>
            <a:ext cx="2636520" cy="1360755"/>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(--check) &gt;0</a:t>
            </a:r>
            <a:endParaRPr lang="en-IN" dirty="0">
              <a:solidFill>
                <a:schemeClr val="tx1"/>
              </a:solidFill>
            </a:endParaRPr>
          </a:p>
        </p:txBody>
      </p:sp>
      <p:cxnSp>
        <p:nvCxnSpPr>
          <p:cNvPr id="27" name="Straight Arrow Connector 26"/>
          <p:cNvCxnSpPr/>
          <p:nvPr/>
        </p:nvCxnSpPr>
        <p:spPr>
          <a:xfrm flipV="1">
            <a:off x="6381910" y="4495946"/>
            <a:ext cx="411161" cy="29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3215640" y="3388774"/>
            <a:ext cx="359664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6812280" y="3388774"/>
            <a:ext cx="0" cy="1107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821180" y="5064119"/>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79120" y="5866823"/>
            <a:ext cx="2636520" cy="5876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Navigate to </a:t>
            </a:r>
          </a:p>
          <a:p>
            <a:pPr algn="ctr"/>
            <a:r>
              <a:rPr lang="en-US" dirty="0" smtClean="0">
                <a:solidFill>
                  <a:schemeClr val="tx1"/>
                </a:solidFill>
              </a:rPr>
              <a:t>monitoring screen (Tag-id)</a:t>
            </a:r>
            <a:endParaRPr lang="en-IN" dirty="0">
              <a:solidFill>
                <a:schemeClr val="tx1"/>
              </a:solidFill>
            </a:endParaRPr>
          </a:p>
        </p:txBody>
      </p:sp>
      <p:sp>
        <p:nvSpPr>
          <p:cNvPr id="35" name="Rectangle 34"/>
          <p:cNvSpPr/>
          <p:nvPr/>
        </p:nvSpPr>
        <p:spPr>
          <a:xfrm>
            <a:off x="579120" y="5328660"/>
            <a:ext cx="2636520" cy="312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Show success </a:t>
            </a:r>
            <a:r>
              <a:rPr lang="en-US" dirty="0" err="1" smtClean="0">
                <a:solidFill>
                  <a:schemeClr val="tx1"/>
                </a:solidFill>
              </a:rPr>
              <a:t>msg</a:t>
            </a:r>
            <a:endParaRPr lang="en-IN" dirty="0">
              <a:solidFill>
                <a:schemeClr val="tx1"/>
              </a:solidFill>
            </a:endParaRPr>
          </a:p>
        </p:txBody>
      </p:sp>
      <p:cxnSp>
        <p:nvCxnSpPr>
          <p:cNvPr id="36" name="Straight Arrow Connector 35"/>
          <p:cNvCxnSpPr/>
          <p:nvPr/>
        </p:nvCxnSpPr>
        <p:spPr>
          <a:xfrm>
            <a:off x="1821180" y="5626432"/>
            <a:ext cx="7620" cy="2543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067300" y="5201234"/>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874770" y="5490821"/>
            <a:ext cx="2636520" cy="312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Show N/W failure </a:t>
            </a:r>
            <a:r>
              <a:rPr lang="en-US" dirty="0" err="1" smtClean="0">
                <a:solidFill>
                  <a:schemeClr val="tx1"/>
                </a:solidFill>
              </a:rPr>
              <a:t>msg</a:t>
            </a:r>
            <a:endParaRPr lang="en-IN" dirty="0">
              <a:solidFill>
                <a:schemeClr val="tx1"/>
              </a:solidFill>
            </a:endParaRPr>
          </a:p>
        </p:txBody>
      </p:sp>
      <p:cxnSp>
        <p:nvCxnSpPr>
          <p:cNvPr id="40" name="Straight Arrow Connector 39"/>
          <p:cNvCxnSpPr/>
          <p:nvPr/>
        </p:nvCxnSpPr>
        <p:spPr>
          <a:xfrm>
            <a:off x="5074920" y="5800401"/>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4175760" y="6080172"/>
            <a:ext cx="1813560" cy="309580"/>
          </a:xfrm>
          <a:prstGeom prst="ellipse">
            <a:avLst/>
          </a:prstGeom>
          <a:solidFill>
            <a:srgbClr val="C00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smtClean="0">
                <a:solidFill>
                  <a:schemeClr val="tx1"/>
                </a:solidFill>
              </a:rPr>
              <a:t>End</a:t>
            </a:r>
            <a:endParaRPr lang="en-IN" sz="2000" dirty="0">
              <a:solidFill>
                <a:schemeClr val="tx1"/>
              </a:solidFill>
            </a:endParaRPr>
          </a:p>
        </p:txBody>
      </p:sp>
      <p:cxnSp>
        <p:nvCxnSpPr>
          <p:cNvPr id="42" name="Straight Arrow Connector 41"/>
          <p:cNvCxnSpPr/>
          <p:nvPr/>
        </p:nvCxnSpPr>
        <p:spPr>
          <a:xfrm flipV="1">
            <a:off x="3210952" y="6233358"/>
            <a:ext cx="969496" cy="3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46202" y="5003171"/>
            <a:ext cx="485518" cy="369332"/>
          </a:xfrm>
          <a:prstGeom prst="rect">
            <a:avLst/>
          </a:prstGeom>
          <a:noFill/>
        </p:spPr>
        <p:txBody>
          <a:bodyPr wrap="none" rtlCol="0">
            <a:spAutoFit/>
          </a:bodyPr>
          <a:lstStyle/>
          <a:p>
            <a:r>
              <a:rPr lang="en-US" dirty="0" smtClean="0"/>
              <a:t>Yes</a:t>
            </a:r>
            <a:endParaRPr lang="en-IN" dirty="0"/>
          </a:p>
        </p:txBody>
      </p:sp>
      <p:sp>
        <p:nvSpPr>
          <p:cNvPr id="44" name="TextBox 43"/>
          <p:cNvSpPr txBox="1"/>
          <p:nvPr/>
        </p:nvSpPr>
        <p:spPr>
          <a:xfrm>
            <a:off x="6356161" y="4462772"/>
            <a:ext cx="485518" cy="369332"/>
          </a:xfrm>
          <a:prstGeom prst="rect">
            <a:avLst/>
          </a:prstGeom>
          <a:noFill/>
        </p:spPr>
        <p:txBody>
          <a:bodyPr wrap="none" rtlCol="0">
            <a:spAutoFit/>
          </a:bodyPr>
          <a:lstStyle/>
          <a:p>
            <a:r>
              <a:rPr lang="en-US" dirty="0" smtClean="0"/>
              <a:t>Yes</a:t>
            </a:r>
            <a:endParaRPr lang="en-IN" dirty="0"/>
          </a:p>
        </p:txBody>
      </p:sp>
      <p:sp>
        <p:nvSpPr>
          <p:cNvPr id="45" name="TextBox 44"/>
          <p:cNvSpPr txBox="1"/>
          <p:nvPr/>
        </p:nvSpPr>
        <p:spPr>
          <a:xfrm>
            <a:off x="5089079" y="5116581"/>
            <a:ext cx="455574" cy="369332"/>
          </a:xfrm>
          <a:prstGeom prst="rect">
            <a:avLst/>
          </a:prstGeom>
          <a:noFill/>
        </p:spPr>
        <p:txBody>
          <a:bodyPr wrap="none" rtlCol="0">
            <a:spAutoFit/>
          </a:bodyPr>
          <a:lstStyle/>
          <a:p>
            <a:r>
              <a:rPr lang="en-US" dirty="0" smtClean="0"/>
              <a:t>No</a:t>
            </a:r>
            <a:endParaRPr lang="en-IN" dirty="0"/>
          </a:p>
        </p:txBody>
      </p:sp>
      <p:sp>
        <p:nvSpPr>
          <p:cNvPr id="46" name="TextBox 45"/>
          <p:cNvSpPr txBox="1"/>
          <p:nvPr/>
        </p:nvSpPr>
        <p:spPr>
          <a:xfrm>
            <a:off x="3139513" y="4430716"/>
            <a:ext cx="455574" cy="369332"/>
          </a:xfrm>
          <a:prstGeom prst="rect">
            <a:avLst/>
          </a:prstGeom>
          <a:noFill/>
        </p:spPr>
        <p:txBody>
          <a:bodyPr wrap="none" rtlCol="0">
            <a:spAutoFit/>
          </a:bodyPr>
          <a:lstStyle/>
          <a:p>
            <a:r>
              <a:rPr lang="en-US" dirty="0" smtClean="0"/>
              <a:t>No</a:t>
            </a:r>
            <a:endParaRPr lang="en-IN" dirty="0"/>
          </a:p>
        </p:txBody>
      </p:sp>
      <p:sp>
        <p:nvSpPr>
          <p:cNvPr id="47" name="Rectangle 46"/>
          <p:cNvSpPr/>
          <p:nvPr/>
        </p:nvSpPr>
        <p:spPr>
          <a:xfrm>
            <a:off x="77646" y="79331"/>
            <a:ext cx="6856425" cy="66004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p:cNvSpPr/>
          <p:nvPr/>
        </p:nvSpPr>
        <p:spPr>
          <a:xfrm>
            <a:off x="8610600" y="817423"/>
            <a:ext cx="1813560" cy="480791"/>
          </a:xfrm>
          <a:prstGeom prst="ellipse">
            <a:avLst/>
          </a:prstGeom>
          <a:solidFill>
            <a:srgbClr val="00B05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solidFill>
                  <a:schemeClr val="tx1"/>
                </a:solidFill>
              </a:rPr>
              <a:t>Start</a:t>
            </a:r>
            <a:endParaRPr lang="en-IN" sz="2400" dirty="0">
              <a:solidFill>
                <a:schemeClr val="tx1"/>
              </a:solidFill>
            </a:endParaRPr>
          </a:p>
        </p:txBody>
      </p:sp>
      <p:sp>
        <p:nvSpPr>
          <p:cNvPr id="49" name="Rectangle 48"/>
          <p:cNvSpPr/>
          <p:nvPr/>
        </p:nvSpPr>
        <p:spPr>
          <a:xfrm>
            <a:off x="7726680" y="1583384"/>
            <a:ext cx="4251960" cy="3807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https endpoint </a:t>
            </a:r>
            <a:r>
              <a:rPr lang="en-US" sz="2000" dirty="0" smtClean="0">
                <a:solidFill>
                  <a:schemeClr val="tx1"/>
                </a:solidFill>
                <a:sym typeface="Wingdings" panose="05000000000000000000" pitchFamily="2" charset="2"/>
              </a:rPr>
              <a:t> </a:t>
            </a:r>
            <a:r>
              <a:rPr lang="en-US" sz="2000" dirty="0" smtClean="0">
                <a:solidFill>
                  <a:schemeClr val="tx1"/>
                </a:solidFill>
              </a:rPr>
              <a:t>realm fun(payload)</a:t>
            </a:r>
            <a:endParaRPr lang="en-IN" sz="2000" dirty="0">
              <a:solidFill>
                <a:schemeClr val="tx1"/>
              </a:solidFill>
            </a:endParaRPr>
          </a:p>
        </p:txBody>
      </p:sp>
      <p:sp>
        <p:nvSpPr>
          <p:cNvPr id="50" name="Rectangle 49"/>
          <p:cNvSpPr/>
          <p:nvPr/>
        </p:nvSpPr>
        <p:spPr>
          <a:xfrm>
            <a:off x="7726680" y="2272661"/>
            <a:ext cx="4251960" cy="548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Payload Text =&gt; JSON </a:t>
            </a:r>
            <a:r>
              <a:rPr lang="en-US" dirty="0" err="1" smtClean="0">
                <a:solidFill>
                  <a:schemeClr val="tx1"/>
                </a:solidFill>
              </a:rPr>
              <a:t>obj</a:t>
            </a:r>
            <a:endParaRPr lang="en-IN" dirty="0">
              <a:solidFill>
                <a:schemeClr val="tx1"/>
              </a:solidFill>
            </a:endParaRPr>
          </a:p>
        </p:txBody>
      </p:sp>
      <p:cxnSp>
        <p:nvCxnSpPr>
          <p:cNvPr id="51" name="Straight Arrow Connector 50"/>
          <p:cNvCxnSpPr>
            <a:stCxn id="48" idx="4"/>
          </p:cNvCxnSpPr>
          <p:nvPr/>
        </p:nvCxnSpPr>
        <p:spPr>
          <a:xfrm>
            <a:off x="9517380" y="1298214"/>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9525000" y="1992891"/>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5720" y="79331"/>
            <a:ext cx="1414233" cy="400110"/>
          </a:xfrm>
          <a:prstGeom prst="rect">
            <a:avLst/>
          </a:prstGeom>
          <a:noFill/>
        </p:spPr>
        <p:txBody>
          <a:bodyPr wrap="none" rtlCol="0">
            <a:spAutoFit/>
          </a:bodyPr>
          <a:lstStyle/>
          <a:p>
            <a:r>
              <a:rPr lang="en-US" sz="2000" b="1" dirty="0" smtClean="0"/>
              <a:t>ADD ENTRY</a:t>
            </a:r>
            <a:endParaRPr lang="en-IN" sz="2000" b="1" dirty="0"/>
          </a:p>
        </p:txBody>
      </p:sp>
      <p:cxnSp>
        <p:nvCxnSpPr>
          <p:cNvPr id="55" name="Straight Arrow Connector 54"/>
          <p:cNvCxnSpPr/>
          <p:nvPr/>
        </p:nvCxnSpPr>
        <p:spPr>
          <a:xfrm>
            <a:off x="9564004" y="2808706"/>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7726680" y="3094366"/>
            <a:ext cx="4251960" cy="548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Obj</a:t>
            </a:r>
            <a:r>
              <a:rPr lang="en-US" dirty="0" smtClean="0">
                <a:solidFill>
                  <a:schemeClr val="tx1"/>
                </a:solidFill>
              </a:rPr>
              <a:t> [</a:t>
            </a:r>
            <a:r>
              <a:rPr lang="en-US" dirty="0" err="1" smtClean="0">
                <a:solidFill>
                  <a:schemeClr val="tx1"/>
                </a:solidFill>
              </a:rPr>
              <a:t>ts</a:t>
            </a:r>
            <a:r>
              <a:rPr lang="en-US" dirty="0" smtClean="0">
                <a:solidFill>
                  <a:schemeClr val="tx1"/>
                </a:solidFill>
              </a:rPr>
              <a:t>] = time-stamp</a:t>
            </a:r>
            <a:endParaRPr lang="en-IN" dirty="0">
              <a:solidFill>
                <a:schemeClr val="tx1"/>
              </a:solidFill>
            </a:endParaRPr>
          </a:p>
        </p:txBody>
      </p:sp>
      <p:cxnSp>
        <p:nvCxnSpPr>
          <p:cNvPr id="59" name="Straight Arrow Connector 58"/>
          <p:cNvCxnSpPr/>
          <p:nvPr/>
        </p:nvCxnSpPr>
        <p:spPr>
          <a:xfrm flipH="1">
            <a:off x="9555480" y="3649953"/>
            <a:ext cx="3810" cy="301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749540" y="3903485"/>
            <a:ext cx="4251960" cy="5911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Try(Insert doc) :: catch (e)</a:t>
            </a:r>
            <a:endParaRPr lang="en-IN" dirty="0">
              <a:solidFill>
                <a:schemeClr val="tx1"/>
              </a:solidFill>
            </a:endParaRPr>
          </a:p>
        </p:txBody>
      </p:sp>
      <p:cxnSp>
        <p:nvCxnSpPr>
          <p:cNvPr id="61" name="Straight Arrow Connector 60"/>
          <p:cNvCxnSpPr/>
          <p:nvPr/>
        </p:nvCxnSpPr>
        <p:spPr>
          <a:xfrm>
            <a:off x="9190801" y="4506435"/>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Flowchart: Decision 62"/>
          <p:cNvSpPr/>
          <p:nvPr/>
        </p:nvSpPr>
        <p:spPr>
          <a:xfrm>
            <a:off x="8102222" y="4786205"/>
            <a:ext cx="2240280" cy="77492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Success</a:t>
            </a:r>
            <a:endParaRPr lang="en-IN" dirty="0"/>
          </a:p>
        </p:txBody>
      </p:sp>
      <p:sp>
        <p:nvSpPr>
          <p:cNvPr id="65" name="Rectangle 64"/>
          <p:cNvSpPr/>
          <p:nvPr/>
        </p:nvSpPr>
        <p:spPr>
          <a:xfrm>
            <a:off x="7976235" y="5817657"/>
            <a:ext cx="2335530" cy="5911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Response code = 200</a:t>
            </a:r>
            <a:endParaRPr lang="en-IN" dirty="0">
              <a:solidFill>
                <a:schemeClr val="tx1"/>
              </a:solidFill>
            </a:endParaRPr>
          </a:p>
        </p:txBody>
      </p:sp>
      <p:cxnSp>
        <p:nvCxnSpPr>
          <p:cNvPr id="66" name="Straight Arrow Connector 65"/>
          <p:cNvCxnSpPr/>
          <p:nvPr/>
        </p:nvCxnSpPr>
        <p:spPr>
          <a:xfrm>
            <a:off x="9230055" y="5572914"/>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3" idx="3"/>
          </p:cNvCxnSpPr>
          <p:nvPr/>
        </p:nvCxnSpPr>
        <p:spPr>
          <a:xfrm flipV="1">
            <a:off x="10342502" y="5173669"/>
            <a:ext cx="31025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10652760" y="4785443"/>
            <a:ext cx="1325880" cy="8823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Response code = 4xx</a:t>
            </a:r>
            <a:endParaRPr lang="en-IN" dirty="0">
              <a:solidFill>
                <a:schemeClr val="tx1"/>
              </a:solidFill>
            </a:endParaRPr>
          </a:p>
        </p:txBody>
      </p:sp>
      <p:cxnSp>
        <p:nvCxnSpPr>
          <p:cNvPr id="70" name="Straight Arrow Connector 69"/>
          <p:cNvCxnSpPr/>
          <p:nvPr/>
        </p:nvCxnSpPr>
        <p:spPr>
          <a:xfrm>
            <a:off x="11315700" y="5667796"/>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0767122" y="5972204"/>
            <a:ext cx="1060084" cy="308614"/>
          </a:xfrm>
          <a:prstGeom prst="ellipse">
            <a:avLst/>
          </a:prstGeom>
          <a:solidFill>
            <a:srgbClr val="C00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smtClean="0">
                <a:solidFill>
                  <a:schemeClr val="tx1"/>
                </a:solidFill>
              </a:rPr>
              <a:t>End</a:t>
            </a:r>
            <a:endParaRPr lang="en-IN" sz="2000" dirty="0">
              <a:solidFill>
                <a:schemeClr val="tx1"/>
              </a:solidFill>
            </a:endParaRPr>
          </a:p>
        </p:txBody>
      </p:sp>
      <p:cxnSp>
        <p:nvCxnSpPr>
          <p:cNvPr id="72" name="Straight Arrow Connector 71"/>
          <p:cNvCxnSpPr/>
          <p:nvPr/>
        </p:nvCxnSpPr>
        <p:spPr>
          <a:xfrm flipV="1">
            <a:off x="10305270" y="6126511"/>
            <a:ext cx="468349" cy="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17907062" y="5094880"/>
            <a:ext cx="4454" cy="2788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7284720" y="79331"/>
            <a:ext cx="4822168" cy="66004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p:cNvSpPr txBox="1"/>
          <p:nvPr/>
        </p:nvSpPr>
        <p:spPr>
          <a:xfrm>
            <a:off x="7629473" y="176918"/>
            <a:ext cx="1924053" cy="400110"/>
          </a:xfrm>
          <a:prstGeom prst="rect">
            <a:avLst/>
          </a:prstGeom>
          <a:noFill/>
        </p:spPr>
        <p:txBody>
          <a:bodyPr wrap="none" rtlCol="0">
            <a:spAutoFit/>
          </a:bodyPr>
          <a:lstStyle/>
          <a:p>
            <a:r>
              <a:rPr lang="en-US" sz="2000" b="1" dirty="0" smtClean="0"/>
              <a:t>MongoDB (Post)</a:t>
            </a:r>
            <a:endParaRPr lang="en-IN" sz="2000" b="1" dirty="0"/>
          </a:p>
        </p:txBody>
      </p:sp>
    </p:spTree>
    <p:extLst>
      <p:ext uri="{BB962C8B-B14F-4D97-AF65-F5344CB8AC3E}">
        <p14:creationId xmlns:p14="http://schemas.microsoft.com/office/powerpoint/2010/main" val="41960175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203960" y="290203"/>
            <a:ext cx="1813560" cy="327571"/>
          </a:xfrm>
          <a:prstGeom prst="ellipse">
            <a:avLst/>
          </a:prstGeom>
          <a:solidFill>
            <a:srgbClr val="00B05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smtClean="0">
                <a:solidFill>
                  <a:schemeClr val="tx1"/>
                </a:solidFill>
              </a:rPr>
              <a:t>Start</a:t>
            </a:r>
            <a:endParaRPr lang="en-IN" sz="2000" dirty="0">
              <a:solidFill>
                <a:schemeClr val="tx1"/>
              </a:solidFill>
            </a:endParaRPr>
          </a:p>
        </p:txBody>
      </p:sp>
      <p:sp>
        <p:nvSpPr>
          <p:cNvPr id="5" name="Rectangle 4"/>
          <p:cNvSpPr/>
          <p:nvPr/>
        </p:nvSpPr>
        <p:spPr>
          <a:xfrm>
            <a:off x="868680" y="929531"/>
            <a:ext cx="2636520" cy="3359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Check = 3</a:t>
            </a:r>
            <a:endParaRPr lang="en-IN" sz="2000" dirty="0">
              <a:solidFill>
                <a:schemeClr val="tx1"/>
              </a:solidFill>
            </a:endParaRPr>
          </a:p>
        </p:txBody>
      </p:sp>
      <p:sp>
        <p:nvSpPr>
          <p:cNvPr id="8" name="Rectangle 7"/>
          <p:cNvSpPr/>
          <p:nvPr/>
        </p:nvSpPr>
        <p:spPr>
          <a:xfrm>
            <a:off x="868680" y="1533265"/>
            <a:ext cx="2636520" cy="5317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https endpoint URL</a:t>
            </a:r>
          </a:p>
          <a:p>
            <a:pPr algn="ctr"/>
            <a:r>
              <a:rPr lang="en-US" dirty="0" smtClean="0">
                <a:solidFill>
                  <a:schemeClr val="tx1"/>
                </a:solidFill>
              </a:rPr>
              <a:t>https.post(ID)</a:t>
            </a:r>
            <a:endParaRPr lang="en-IN" dirty="0">
              <a:solidFill>
                <a:schemeClr val="tx1"/>
              </a:solidFill>
            </a:endParaRPr>
          </a:p>
        </p:txBody>
      </p:sp>
      <p:sp>
        <p:nvSpPr>
          <p:cNvPr id="9" name="Flowchart: Decision 8"/>
          <p:cNvSpPr/>
          <p:nvPr/>
        </p:nvSpPr>
        <p:spPr>
          <a:xfrm>
            <a:off x="800100" y="2347596"/>
            <a:ext cx="2636520" cy="112138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https response code == 200</a:t>
            </a:r>
            <a:endParaRPr lang="en-IN" dirty="0">
              <a:solidFill>
                <a:schemeClr val="tx1"/>
              </a:solidFill>
            </a:endParaRPr>
          </a:p>
        </p:txBody>
      </p:sp>
      <p:cxnSp>
        <p:nvCxnSpPr>
          <p:cNvPr id="10" name="Straight Arrow Connector 9"/>
          <p:cNvCxnSpPr/>
          <p:nvPr/>
        </p:nvCxnSpPr>
        <p:spPr>
          <a:xfrm>
            <a:off x="2110740" y="619166"/>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110740" y="1245987"/>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110740" y="2057036"/>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p:cNvCxnSpPr>
          <p:nvPr/>
        </p:nvCxnSpPr>
        <p:spPr>
          <a:xfrm flipV="1">
            <a:off x="3436620" y="2905081"/>
            <a:ext cx="601980" cy="3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Decision 15"/>
          <p:cNvSpPr/>
          <p:nvPr/>
        </p:nvSpPr>
        <p:spPr>
          <a:xfrm>
            <a:off x="4038600" y="2224703"/>
            <a:ext cx="2636520" cy="1360755"/>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(--check) &gt;0</a:t>
            </a:r>
            <a:endParaRPr lang="en-IN" dirty="0">
              <a:solidFill>
                <a:schemeClr val="tx1"/>
              </a:solidFill>
            </a:endParaRPr>
          </a:p>
        </p:txBody>
      </p:sp>
      <p:cxnSp>
        <p:nvCxnSpPr>
          <p:cNvPr id="17" name="Straight Arrow Connector 16"/>
          <p:cNvCxnSpPr/>
          <p:nvPr/>
        </p:nvCxnSpPr>
        <p:spPr>
          <a:xfrm>
            <a:off x="2110740" y="3458160"/>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61060" y="3748749"/>
            <a:ext cx="2636520" cy="7698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Decrypt &amp; store password from response content and enable </a:t>
            </a:r>
            <a:r>
              <a:rPr lang="en-US" dirty="0" err="1" smtClean="0">
                <a:solidFill>
                  <a:schemeClr val="tx1"/>
                </a:solidFill>
              </a:rPr>
              <a:t>pswd</a:t>
            </a:r>
            <a:r>
              <a:rPr lang="en-US" dirty="0" smtClean="0">
                <a:solidFill>
                  <a:schemeClr val="tx1"/>
                </a:solidFill>
              </a:rPr>
              <a:t> box</a:t>
            </a:r>
            <a:endParaRPr lang="en-IN" dirty="0">
              <a:solidFill>
                <a:schemeClr val="tx1"/>
              </a:solidFill>
            </a:endParaRPr>
          </a:p>
        </p:txBody>
      </p:sp>
      <p:cxnSp>
        <p:nvCxnSpPr>
          <p:cNvPr id="21" name="Straight Arrow Connector 20"/>
          <p:cNvCxnSpPr/>
          <p:nvPr/>
        </p:nvCxnSpPr>
        <p:spPr>
          <a:xfrm>
            <a:off x="5356860" y="3595275"/>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164330" y="3884862"/>
            <a:ext cx="2636520" cy="312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Show N/W failure </a:t>
            </a:r>
            <a:r>
              <a:rPr lang="en-US" dirty="0" err="1" smtClean="0">
                <a:solidFill>
                  <a:schemeClr val="tx1"/>
                </a:solidFill>
              </a:rPr>
              <a:t>msg</a:t>
            </a:r>
            <a:endParaRPr lang="en-IN" dirty="0">
              <a:solidFill>
                <a:schemeClr val="tx1"/>
              </a:solidFill>
            </a:endParaRPr>
          </a:p>
        </p:txBody>
      </p:sp>
      <p:cxnSp>
        <p:nvCxnSpPr>
          <p:cNvPr id="23" name="Straight Arrow Connector 22"/>
          <p:cNvCxnSpPr/>
          <p:nvPr/>
        </p:nvCxnSpPr>
        <p:spPr>
          <a:xfrm>
            <a:off x="5364480" y="4194442"/>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465320" y="4474213"/>
            <a:ext cx="1813560" cy="309580"/>
          </a:xfrm>
          <a:prstGeom prst="ellipse">
            <a:avLst/>
          </a:prstGeom>
          <a:solidFill>
            <a:srgbClr val="C00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smtClean="0">
                <a:solidFill>
                  <a:schemeClr val="tx1"/>
                </a:solidFill>
              </a:rPr>
              <a:t>End</a:t>
            </a:r>
            <a:endParaRPr lang="en-IN" sz="2000" dirty="0">
              <a:solidFill>
                <a:schemeClr val="tx1"/>
              </a:solidFill>
            </a:endParaRPr>
          </a:p>
        </p:txBody>
      </p:sp>
      <p:cxnSp>
        <p:nvCxnSpPr>
          <p:cNvPr id="25" name="Straight Arrow Connector 24"/>
          <p:cNvCxnSpPr/>
          <p:nvPr/>
        </p:nvCxnSpPr>
        <p:spPr>
          <a:xfrm flipV="1">
            <a:off x="3357236" y="5312462"/>
            <a:ext cx="662178" cy="3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135762" y="3397212"/>
            <a:ext cx="485518" cy="369332"/>
          </a:xfrm>
          <a:prstGeom prst="rect">
            <a:avLst/>
          </a:prstGeom>
          <a:noFill/>
        </p:spPr>
        <p:txBody>
          <a:bodyPr wrap="none" rtlCol="0">
            <a:spAutoFit/>
          </a:bodyPr>
          <a:lstStyle/>
          <a:p>
            <a:r>
              <a:rPr lang="en-US" dirty="0" smtClean="0"/>
              <a:t>Yes</a:t>
            </a:r>
            <a:endParaRPr lang="en-IN" dirty="0"/>
          </a:p>
        </p:txBody>
      </p:sp>
      <p:sp>
        <p:nvSpPr>
          <p:cNvPr id="27" name="TextBox 26"/>
          <p:cNvSpPr txBox="1"/>
          <p:nvPr/>
        </p:nvSpPr>
        <p:spPr>
          <a:xfrm>
            <a:off x="5378639" y="3510622"/>
            <a:ext cx="455574" cy="369332"/>
          </a:xfrm>
          <a:prstGeom prst="rect">
            <a:avLst/>
          </a:prstGeom>
          <a:noFill/>
        </p:spPr>
        <p:txBody>
          <a:bodyPr wrap="none" rtlCol="0">
            <a:spAutoFit/>
          </a:bodyPr>
          <a:lstStyle/>
          <a:p>
            <a:r>
              <a:rPr lang="en-US" dirty="0" smtClean="0"/>
              <a:t>No</a:t>
            </a:r>
            <a:endParaRPr lang="en-IN" dirty="0"/>
          </a:p>
        </p:txBody>
      </p:sp>
      <p:sp>
        <p:nvSpPr>
          <p:cNvPr id="28" name="TextBox 27"/>
          <p:cNvSpPr txBox="1"/>
          <p:nvPr/>
        </p:nvSpPr>
        <p:spPr>
          <a:xfrm>
            <a:off x="3429073" y="2824757"/>
            <a:ext cx="455574" cy="369332"/>
          </a:xfrm>
          <a:prstGeom prst="rect">
            <a:avLst/>
          </a:prstGeom>
          <a:noFill/>
        </p:spPr>
        <p:txBody>
          <a:bodyPr wrap="none" rtlCol="0">
            <a:spAutoFit/>
          </a:bodyPr>
          <a:lstStyle/>
          <a:p>
            <a:r>
              <a:rPr lang="en-US" dirty="0" smtClean="0"/>
              <a:t>No</a:t>
            </a:r>
            <a:endParaRPr lang="en-IN" dirty="0"/>
          </a:p>
        </p:txBody>
      </p:sp>
      <p:cxnSp>
        <p:nvCxnSpPr>
          <p:cNvPr id="50" name="Straight Arrow Connector 49"/>
          <p:cNvCxnSpPr/>
          <p:nvPr/>
        </p:nvCxnSpPr>
        <p:spPr>
          <a:xfrm flipH="1" flipV="1">
            <a:off x="3513063" y="1777276"/>
            <a:ext cx="1889274" cy="3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5394717" y="1809382"/>
            <a:ext cx="7620" cy="3723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095500" y="4473605"/>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Flowchart: Decision 53"/>
          <p:cNvSpPr/>
          <p:nvPr/>
        </p:nvSpPr>
        <p:spPr>
          <a:xfrm>
            <a:off x="792480" y="4753375"/>
            <a:ext cx="2636520" cy="112138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Password match</a:t>
            </a:r>
            <a:endParaRPr lang="en-IN" dirty="0">
              <a:solidFill>
                <a:schemeClr val="tx1"/>
              </a:solidFill>
            </a:endParaRPr>
          </a:p>
        </p:txBody>
      </p:sp>
      <p:cxnSp>
        <p:nvCxnSpPr>
          <p:cNvPr id="56" name="Straight Arrow Connector 55"/>
          <p:cNvCxnSpPr/>
          <p:nvPr/>
        </p:nvCxnSpPr>
        <p:spPr>
          <a:xfrm>
            <a:off x="2110741" y="5896096"/>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034899" y="5150312"/>
            <a:ext cx="3023587" cy="2858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Navigate to monitoring Screen</a:t>
            </a:r>
            <a:endParaRPr lang="en-IN" dirty="0">
              <a:solidFill>
                <a:schemeClr val="tx1"/>
              </a:solidFill>
            </a:endParaRPr>
          </a:p>
        </p:txBody>
      </p:sp>
      <p:sp>
        <p:nvSpPr>
          <p:cNvPr id="58" name="TextBox 57"/>
          <p:cNvSpPr txBox="1"/>
          <p:nvPr/>
        </p:nvSpPr>
        <p:spPr>
          <a:xfrm>
            <a:off x="2135763" y="5835148"/>
            <a:ext cx="1067814" cy="369332"/>
          </a:xfrm>
          <a:prstGeom prst="rect">
            <a:avLst/>
          </a:prstGeom>
          <a:noFill/>
        </p:spPr>
        <p:txBody>
          <a:bodyPr wrap="square" rtlCol="0">
            <a:spAutoFit/>
          </a:bodyPr>
          <a:lstStyle/>
          <a:p>
            <a:r>
              <a:rPr lang="en-US" dirty="0" smtClean="0"/>
              <a:t>Yes</a:t>
            </a:r>
            <a:endParaRPr lang="en-IN" dirty="0"/>
          </a:p>
        </p:txBody>
      </p:sp>
      <p:sp>
        <p:nvSpPr>
          <p:cNvPr id="61" name="Rectangle 60"/>
          <p:cNvSpPr/>
          <p:nvPr/>
        </p:nvSpPr>
        <p:spPr>
          <a:xfrm>
            <a:off x="532660" y="6204480"/>
            <a:ext cx="3124200" cy="3205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Show Password mismatch </a:t>
            </a:r>
            <a:r>
              <a:rPr lang="en-US" dirty="0" err="1" smtClean="0">
                <a:solidFill>
                  <a:schemeClr val="tx1"/>
                </a:solidFill>
              </a:rPr>
              <a:t>msg</a:t>
            </a:r>
            <a:endParaRPr lang="en-IN" dirty="0">
              <a:solidFill>
                <a:schemeClr val="tx1"/>
              </a:solidFill>
            </a:endParaRPr>
          </a:p>
        </p:txBody>
      </p:sp>
      <p:cxnSp>
        <p:nvCxnSpPr>
          <p:cNvPr id="62" name="Straight Arrow Connector 61"/>
          <p:cNvCxnSpPr/>
          <p:nvPr/>
        </p:nvCxnSpPr>
        <p:spPr>
          <a:xfrm flipV="1">
            <a:off x="356051" y="5312462"/>
            <a:ext cx="7620" cy="1062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377263" y="5312462"/>
            <a:ext cx="373783" cy="3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366167" y="6403501"/>
            <a:ext cx="144110" cy="3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5363399" y="4812740"/>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106680" y="152400"/>
            <a:ext cx="6951806" cy="65227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p:cNvSpPr/>
          <p:nvPr/>
        </p:nvSpPr>
        <p:spPr>
          <a:xfrm>
            <a:off x="8610600" y="817423"/>
            <a:ext cx="1813560" cy="480791"/>
          </a:xfrm>
          <a:prstGeom prst="ellipse">
            <a:avLst/>
          </a:prstGeom>
          <a:solidFill>
            <a:srgbClr val="00B05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solidFill>
                  <a:schemeClr val="tx1"/>
                </a:solidFill>
              </a:rPr>
              <a:t>Start</a:t>
            </a:r>
            <a:endParaRPr lang="en-IN" sz="2400" dirty="0">
              <a:solidFill>
                <a:schemeClr val="tx1"/>
              </a:solidFill>
            </a:endParaRPr>
          </a:p>
        </p:txBody>
      </p:sp>
      <p:sp>
        <p:nvSpPr>
          <p:cNvPr id="68" name="Rectangle 67"/>
          <p:cNvSpPr/>
          <p:nvPr/>
        </p:nvSpPr>
        <p:spPr>
          <a:xfrm>
            <a:off x="7726680" y="1583384"/>
            <a:ext cx="4251960" cy="3807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https endpoint </a:t>
            </a:r>
            <a:r>
              <a:rPr lang="en-US" sz="2000" dirty="0" smtClean="0">
                <a:solidFill>
                  <a:schemeClr val="tx1"/>
                </a:solidFill>
                <a:sym typeface="Wingdings" panose="05000000000000000000" pitchFamily="2" charset="2"/>
              </a:rPr>
              <a:t> </a:t>
            </a:r>
            <a:r>
              <a:rPr lang="en-US" sz="2000" dirty="0" smtClean="0">
                <a:solidFill>
                  <a:schemeClr val="tx1"/>
                </a:solidFill>
              </a:rPr>
              <a:t>realm fun(payload)</a:t>
            </a:r>
            <a:endParaRPr lang="en-IN" sz="2000" dirty="0">
              <a:solidFill>
                <a:schemeClr val="tx1"/>
              </a:solidFill>
            </a:endParaRPr>
          </a:p>
        </p:txBody>
      </p:sp>
      <p:sp>
        <p:nvSpPr>
          <p:cNvPr id="69" name="Rectangle 68"/>
          <p:cNvSpPr/>
          <p:nvPr/>
        </p:nvSpPr>
        <p:spPr>
          <a:xfrm>
            <a:off x="7726680" y="2272661"/>
            <a:ext cx="4251960" cy="548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Query( </a:t>
            </a:r>
            <a:r>
              <a:rPr lang="en-US" dirty="0" err="1" smtClean="0">
                <a:solidFill>
                  <a:schemeClr val="tx1"/>
                </a:solidFill>
              </a:rPr>
              <a:t>payload.text</a:t>
            </a:r>
            <a:r>
              <a:rPr lang="en-US" dirty="0" smtClean="0">
                <a:solidFill>
                  <a:schemeClr val="tx1"/>
                </a:solidFill>
              </a:rPr>
              <a:t> )</a:t>
            </a:r>
            <a:endParaRPr lang="en-IN" dirty="0">
              <a:solidFill>
                <a:schemeClr val="tx1"/>
              </a:solidFill>
            </a:endParaRPr>
          </a:p>
        </p:txBody>
      </p:sp>
      <p:cxnSp>
        <p:nvCxnSpPr>
          <p:cNvPr id="70" name="Straight Arrow Connector 69"/>
          <p:cNvCxnSpPr>
            <a:stCxn id="67" idx="4"/>
          </p:cNvCxnSpPr>
          <p:nvPr/>
        </p:nvCxnSpPr>
        <p:spPr>
          <a:xfrm>
            <a:off x="9517380" y="1298214"/>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9525000" y="1992891"/>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9069989" y="2843387"/>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Flowchart: Decision 76"/>
          <p:cNvSpPr/>
          <p:nvPr/>
        </p:nvSpPr>
        <p:spPr>
          <a:xfrm>
            <a:off x="7981410" y="3123157"/>
            <a:ext cx="2240280" cy="77492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Success</a:t>
            </a:r>
            <a:endParaRPr lang="en-IN" dirty="0"/>
          </a:p>
        </p:txBody>
      </p:sp>
      <p:sp>
        <p:nvSpPr>
          <p:cNvPr id="78" name="Rectangle 77"/>
          <p:cNvSpPr/>
          <p:nvPr/>
        </p:nvSpPr>
        <p:spPr>
          <a:xfrm>
            <a:off x="7634408" y="4203902"/>
            <a:ext cx="2567479" cy="5911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Response code = 200</a:t>
            </a:r>
          </a:p>
          <a:p>
            <a:pPr algn="ctr"/>
            <a:r>
              <a:rPr lang="en-US" dirty="0" smtClean="0">
                <a:solidFill>
                  <a:schemeClr val="tx1"/>
                </a:solidFill>
              </a:rPr>
              <a:t>Response content = doc</a:t>
            </a:r>
            <a:endParaRPr lang="en-IN" dirty="0">
              <a:solidFill>
                <a:schemeClr val="tx1"/>
              </a:solidFill>
            </a:endParaRPr>
          </a:p>
        </p:txBody>
      </p:sp>
      <p:cxnSp>
        <p:nvCxnSpPr>
          <p:cNvPr id="79" name="Straight Arrow Connector 78"/>
          <p:cNvCxnSpPr/>
          <p:nvPr/>
        </p:nvCxnSpPr>
        <p:spPr>
          <a:xfrm>
            <a:off x="9109243" y="3909866"/>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7" idx="3"/>
          </p:cNvCxnSpPr>
          <p:nvPr/>
        </p:nvCxnSpPr>
        <p:spPr>
          <a:xfrm flipV="1">
            <a:off x="10221690" y="3510621"/>
            <a:ext cx="31025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10531948" y="3122395"/>
            <a:ext cx="1325880" cy="8823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Response code = 4xx</a:t>
            </a:r>
            <a:endParaRPr lang="en-IN" dirty="0">
              <a:solidFill>
                <a:schemeClr val="tx1"/>
              </a:solidFill>
            </a:endParaRPr>
          </a:p>
        </p:txBody>
      </p:sp>
      <p:cxnSp>
        <p:nvCxnSpPr>
          <p:cNvPr id="82" name="Straight Arrow Connector 81"/>
          <p:cNvCxnSpPr/>
          <p:nvPr/>
        </p:nvCxnSpPr>
        <p:spPr>
          <a:xfrm>
            <a:off x="11194888" y="4004748"/>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10646310" y="4309156"/>
            <a:ext cx="1060084" cy="308614"/>
          </a:xfrm>
          <a:prstGeom prst="ellipse">
            <a:avLst/>
          </a:prstGeom>
          <a:solidFill>
            <a:srgbClr val="C00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smtClean="0">
                <a:solidFill>
                  <a:schemeClr val="tx1"/>
                </a:solidFill>
              </a:rPr>
              <a:t>End</a:t>
            </a:r>
            <a:endParaRPr lang="en-IN" sz="2000" dirty="0">
              <a:solidFill>
                <a:schemeClr val="tx1"/>
              </a:solidFill>
            </a:endParaRPr>
          </a:p>
        </p:txBody>
      </p:sp>
      <p:cxnSp>
        <p:nvCxnSpPr>
          <p:cNvPr id="84" name="Straight Arrow Connector 83"/>
          <p:cNvCxnSpPr/>
          <p:nvPr/>
        </p:nvCxnSpPr>
        <p:spPr>
          <a:xfrm flipV="1">
            <a:off x="10184458" y="4463463"/>
            <a:ext cx="468349" cy="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284720" y="79331"/>
            <a:ext cx="4822168" cy="66004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TextBox 85"/>
          <p:cNvSpPr txBox="1"/>
          <p:nvPr/>
        </p:nvSpPr>
        <p:spPr>
          <a:xfrm>
            <a:off x="7629473" y="176918"/>
            <a:ext cx="1305870" cy="400110"/>
          </a:xfrm>
          <a:prstGeom prst="rect">
            <a:avLst/>
          </a:prstGeom>
          <a:noFill/>
        </p:spPr>
        <p:txBody>
          <a:bodyPr wrap="none" rtlCol="0">
            <a:spAutoFit/>
          </a:bodyPr>
          <a:lstStyle/>
          <a:p>
            <a:r>
              <a:rPr lang="en-US" sz="2000" b="1" dirty="0" smtClean="0"/>
              <a:t>MongoDB </a:t>
            </a:r>
            <a:endParaRPr lang="en-IN" sz="2000" b="1" dirty="0"/>
          </a:p>
        </p:txBody>
      </p:sp>
      <p:sp>
        <p:nvSpPr>
          <p:cNvPr id="88" name="TextBox 87"/>
          <p:cNvSpPr txBox="1"/>
          <p:nvPr/>
        </p:nvSpPr>
        <p:spPr>
          <a:xfrm>
            <a:off x="98111" y="238982"/>
            <a:ext cx="811441" cy="400110"/>
          </a:xfrm>
          <a:prstGeom prst="rect">
            <a:avLst/>
          </a:prstGeom>
          <a:noFill/>
        </p:spPr>
        <p:txBody>
          <a:bodyPr wrap="none" rtlCol="0">
            <a:spAutoFit/>
          </a:bodyPr>
          <a:lstStyle/>
          <a:p>
            <a:r>
              <a:rPr lang="en-US" sz="2000" b="1" dirty="0" smtClean="0"/>
              <a:t>Log in</a:t>
            </a:r>
            <a:endParaRPr lang="en-IN" sz="2000" b="1" dirty="0"/>
          </a:p>
        </p:txBody>
      </p:sp>
    </p:spTree>
    <p:extLst>
      <p:ext uri="{BB962C8B-B14F-4D97-AF65-F5344CB8AC3E}">
        <p14:creationId xmlns:p14="http://schemas.microsoft.com/office/powerpoint/2010/main" val="18167363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203960" y="290203"/>
            <a:ext cx="1813560" cy="327571"/>
          </a:xfrm>
          <a:prstGeom prst="ellipse">
            <a:avLst/>
          </a:prstGeom>
          <a:solidFill>
            <a:srgbClr val="00B05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smtClean="0">
                <a:solidFill>
                  <a:schemeClr val="tx1"/>
                </a:solidFill>
              </a:rPr>
              <a:t>Start</a:t>
            </a:r>
            <a:endParaRPr lang="en-IN" sz="2000" dirty="0">
              <a:solidFill>
                <a:schemeClr val="tx1"/>
              </a:solidFill>
            </a:endParaRPr>
          </a:p>
        </p:txBody>
      </p:sp>
      <p:sp>
        <p:nvSpPr>
          <p:cNvPr id="5" name="Rectangle 4"/>
          <p:cNvSpPr/>
          <p:nvPr/>
        </p:nvSpPr>
        <p:spPr>
          <a:xfrm>
            <a:off x="868680" y="929531"/>
            <a:ext cx="2636520" cy="3359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Check = 3</a:t>
            </a:r>
            <a:endParaRPr lang="en-IN" sz="2000" dirty="0">
              <a:solidFill>
                <a:schemeClr val="tx1"/>
              </a:solidFill>
            </a:endParaRPr>
          </a:p>
        </p:txBody>
      </p:sp>
      <p:sp>
        <p:nvSpPr>
          <p:cNvPr id="8" name="Rectangle 7"/>
          <p:cNvSpPr/>
          <p:nvPr/>
        </p:nvSpPr>
        <p:spPr>
          <a:xfrm>
            <a:off x="868680" y="1533265"/>
            <a:ext cx="2636520" cy="5317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https endpoint URL</a:t>
            </a:r>
          </a:p>
          <a:p>
            <a:pPr algn="ctr"/>
            <a:r>
              <a:rPr lang="en-US" dirty="0" smtClean="0">
                <a:solidFill>
                  <a:schemeClr val="tx1"/>
                </a:solidFill>
              </a:rPr>
              <a:t>https.post(ID)</a:t>
            </a:r>
            <a:endParaRPr lang="en-IN" dirty="0">
              <a:solidFill>
                <a:schemeClr val="tx1"/>
              </a:solidFill>
            </a:endParaRPr>
          </a:p>
        </p:txBody>
      </p:sp>
      <p:sp>
        <p:nvSpPr>
          <p:cNvPr id="9" name="Flowchart: Decision 8"/>
          <p:cNvSpPr/>
          <p:nvPr/>
        </p:nvSpPr>
        <p:spPr>
          <a:xfrm>
            <a:off x="800100" y="2347596"/>
            <a:ext cx="2636520" cy="112138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https response code == 200</a:t>
            </a:r>
            <a:endParaRPr lang="en-IN" dirty="0">
              <a:solidFill>
                <a:schemeClr val="tx1"/>
              </a:solidFill>
            </a:endParaRPr>
          </a:p>
        </p:txBody>
      </p:sp>
      <p:cxnSp>
        <p:nvCxnSpPr>
          <p:cNvPr id="10" name="Straight Arrow Connector 9"/>
          <p:cNvCxnSpPr/>
          <p:nvPr/>
        </p:nvCxnSpPr>
        <p:spPr>
          <a:xfrm>
            <a:off x="2110740" y="619166"/>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110740" y="1245987"/>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110740" y="2057036"/>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p:cNvCxnSpPr>
          <p:nvPr/>
        </p:nvCxnSpPr>
        <p:spPr>
          <a:xfrm flipV="1">
            <a:off x="3436620" y="2905081"/>
            <a:ext cx="601980" cy="3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Decision 15"/>
          <p:cNvSpPr/>
          <p:nvPr/>
        </p:nvSpPr>
        <p:spPr>
          <a:xfrm>
            <a:off x="4038600" y="2224703"/>
            <a:ext cx="2636520" cy="1360755"/>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(--check) &gt;0</a:t>
            </a:r>
            <a:endParaRPr lang="en-IN" dirty="0">
              <a:solidFill>
                <a:schemeClr val="tx1"/>
              </a:solidFill>
            </a:endParaRPr>
          </a:p>
        </p:txBody>
      </p:sp>
      <p:cxnSp>
        <p:nvCxnSpPr>
          <p:cNvPr id="17" name="Straight Arrow Connector 16"/>
          <p:cNvCxnSpPr/>
          <p:nvPr/>
        </p:nvCxnSpPr>
        <p:spPr>
          <a:xfrm>
            <a:off x="2110740" y="3458160"/>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61060" y="3748749"/>
            <a:ext cx="2636520" cy="7698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Store password from response content and enable </a:t>
            </a:r>
            <a:r>
              <a:rPr lang="en-US" dirty="0" err="1" smtClean="0">
                <a:solidFill>
                  <a:schemeClr val="tx1"/>
                </a:solidFill>
              </a:rPr>
              <a:t>pswd</a:t>
            </a:r>
            <a:r>
              <a:rPr lang="en-US" dirty="0" smtClean="0">
                <a:solidFill>
                  <a:schemeClr val="tx1"/>
                </a:solidFill>
              </a:rPr>
              <a:t> box</a:t>
            </a:r>
            <a:endParaRPr lang="en-IN" dirty="0">
              <a:solidFill>
                <a:schemeClr val="tx1"/>
              </a:solidFill>
            </a:endParaRPr>
          </a:p>
        </p:txBody>
      </p:sp>
      <p:cxnSp>
        <p:nvCxnSpPr>
          <p:cNvPr id="21" name="Straight Arrow Connector 20"/>
          <p:cNvCxnSpPr/>
          <p:nvPr/>
        </p:nvCxnSpPr>
        <p:spPr>
          <a:xfrm>
            <a:off x="5356860" y="3595275"/>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164330" y="3884862"/>
            <a:ext cx="2636520" cy="3123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Show N/W failure </a:t>
            </a:r>
            <a:r>
              <a:rPr lang="en-US" dirty="0" err="1" smtClean="0">
                <a:solidFill>
                  <a:schemeClr val="tx1"/>
                </a:solidFill>
              </a:rPr>
              <a:t>msg</a:t>
            </a:r>
            <a:endParaRPr lang="en-IN" dirty="0">
              <a:solidFill>
                <a:schemeClr val="tx1"/>
              </a:solidFill>
            </a:endParaRPr>
          </a:p>
        </p:txBody>
      </p:sp>
      <p:cxnSp>
        <p:nvCxnSpPr>
          <p:cNvPr id="23" name="Straight Arrow Connector 22"/>
          <p:cNvCxnSpPr/>
          <p:nvPr/>
        </p:nvCxnSpPr>
        <p:spPr>
          <a:xfrm>
            <a:off x="5364480" y="4194442"/>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465320" y="4474213"/>
            <a:ext cx="1813560" cy="309580"/>
          </a:xfrm>
          <a:prstGeom prst="ellipse">
            <a:avLst/>
          </a:prstGeom>
          <a:solidFill>
            <a:srgbClr val="C00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smtClean="0">
                <a:solidFill>
                  <a:schemeClr val="tx1"/>
                </a:solidFill>
              </a:rPr>
              <a:t>End</a:t>
            </a:r>
            <a:endParaRPr lang="en-IN" sz="2000" dirty="0">
              <a:solidFill>
                <a:schemeClr val="tx1"/>
              </a:solidFill>
            </a:endParaRPr>
          </a:p>
        </p:txBody>
      </p:sp>
      <p:cxnSp>
        <p:nvCxnSpPr>
          <p:cNvPr id="25" name="Straight Arrow Connector 24"/>
          <p:cNvCxnSpPr/>
          <p:nvPr/>
        </p:nvCxnSpPr>
        <p:spPr>
          <a:xfrm flipV="1">
            <a:off x="3357236" y="5312462"/>
            <a:ext cx="662178" cy="3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135762" y="3397212"/>
            <a:ext cx="485518" cy="369332"/>
          </a:xfrm>
          <a:prstGeom prst="rect">
            <a:avLst/>
          </a:prstGeom>
          <a:noFill/>
        </p:spPr>
        <p:txBody>
          <a:bodyPr wrap="none" rtlCol="0">
            <a:spAutoFit/>
          </a:bodyPr>
          <a:lstStyle/>
          <a:p>
            <a:r>
              <a:rPr lang="en-US" dirty="0" smtClean="0"/>
              <a:t>Yes</a:t>
            </a:r>
            <a:endParaRPr lang="en-IN" dirty="0"/>
          </a:p>
        </p:txBody>
      </p:sp>
      <p:sp>
        <p:nvSpPr>
          <p:cNvPr id="27" name="TextBox 26"/>
          <p:cNvSpPr txBox="1"/>
          <p:nvPr/>
        </p:nvSpPr>
        <p:spPr>
          <a:xfrm>
            <a:off x="5378639" y="3510622"/>
            <a:ext cx="455574" cy="369332"/>
          </a:xfrm>
          <a:prstGeom prst="rect">
            <a:avLst/>
          </a:prstGeom>
          <a:noFill/>
        </p:spPr>
        <p:txBody>
          <a:bodyPr wrap="none" rtlCol="0">
            <a:spAutoFit/>
          </a:bodyPr>
          <a:lstStyle/>
          <a:p>
            <a:r>
              <a:rPr lang="en-US" dirty="0" smtClean="0"/>
              <a:t>No</a:t>
            </a:r>
            <a:endParaRPr lang="en-IN" dirty="0"/>
          </a:p>
        </p:txBody>
      </p:sp>
      <p:sp>
        <p:nvSpPr>
          <p:cNvPr id="28" name="TextBox 27"/>
          <p:cNvSpPr txBox="1"/>
          <p:nvPr/>
        </p:nvSpPr>
        <p:spPr>
          <a:xfrm>
            <a:off x="3429073" y="2824757"/>
            <a:ext cx="455574" cy="369332"/>
          </a:xfrm>
          <a:prstGeom prst="rect">
            <a:avLst/>
          </a:prstGeom>
          <a:noFill/>
        </p:spPr>
        <p:txBody>
          <a:bodyPr wrap="none" rtlCol="0">
            <a:spAutoFit/>
          </a:bodyPr>
          <a:lstStyle/>
          <a:p>
            <a:r>
              <a:rPr lang="en-US" dirty="0" smtClean="0"/>
              <a:t>No</a:t>
            </a:r>
            <a:endParaRPr lang="en-IN" dirty="0"/>
          </a:p>
        </p:txBody>
      </p:sp>
      <p:cxnSp>
        <p:nvCxnSpPr>
          <p:cNvPr id="50" name="Straight Arrow Connector 49"/>
          <p:cNvCxnSpPr/>
          <p:nvPr/>
        </p:nvCxnSpPr>
        <p:spPr>
          <a:xfrm flipH="1" flipV="1">
            <a:off x="3513063" y="1777276"/>
            <a:ext cx="1889274" cy="3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5394717" y="1809382"/>
            <a:ext cx="7620" cy="3723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095500" y="4473605"/>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Flowchart: Decision 53"/>
          <p:cNvSpPr/>
          <p:nvPr/>
        </p:nvSpPr>
        <p:spPr>
          <a:xfrm>
            <a:off x="792480" y="4753375"/>
            <a:ext cx="2636520" cy="112138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Password match</a:t>
            </a:r>
            <a:endParaRPr lang="en-IN" dirty="0">
              <a:solidFill>
                <a:schemeClr val="tx1"/>
              </a:solidFill>
            </a:endParaRPr>
          </a:p>
        </p:txBody>
      </p:sp>
      <p:cxnSp>
        <p:nvCxnSpPr>
          <p:cNvPr id="56" name="Straight Arrow Connector 55"/>
          <p:cNvCxnSpPr/>
          <p:nvPr/>
        </p:nvCxnSpPr>
        <p:spPr>
          <a:xfrm>
            <a:off x="2110741" y="5896096"/>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034899" y="5150312"/>
            <a:ext cx="2884061" cy="7639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Endpoint URL for delete </a:t>
            </a:r>
          </a:p>
          <a:p>
            <a:pPr algn="ctr"/>
            <a:r>
              <a:rPr lang="en-US" dirty="0" smtClean="0">
                <a:solidFill>
                  <a:schemeClr val="tx1"/>
                </a:solidFill>
              </a:rPr>
              <a:t>https.post(ID)</a:t>
            </a:r>
          </a:p>
          <a:p>
            <a:pPr algn="ctr"/>
            <a:r>
              <a:rPr lang="en-US" dirty="0" smtClean="0">
                <a:solidFill>
                  <a:schemeClr val="tx1"/>
                </a:solidFill>
              </a:rPr>
              <a:t>Navigate to Home Screen</a:t>
            </a:r>
            <a:endParaRPr lang="en-IN" dirty="0">
              <a:solidFill>
                <a:schemeClr val="tx1"/>
              </a:solidFill>
            </a:endParaRPr>
          </a:p>
        </p:txBody>
      </p:sp>
      <p:sp>
        <p:nvSpPr>
          <p:cNvPr id="58" name="TextBox 57"/>
          <p:cNvSpPr txBox="1"/>
          <p:nvPr/>
        </p:nvSpPr>
        <p:spPr>
          <a:xfrm>
            <a:off x="2135763" y="5835148"/>
            <a:ext cx="1067814" cy="369332"/>
          </a:xfrm>
          <a:prstGeom prst="rect">
            <a:avLst/>
          </a:prstGeom>
          <a:noFill/>
        </p:spPr>
        <p:txBody>
          <a:bodyPr wrap="square" rtlCol="0">
            <a:spAutoFit/>
          </a:bodyPr>
          <a:lstStyle/>
          <a:p>
            <a:r>
              <a:rPr lang="en-US" dirty="0" smtClean="0"/>
              <a:t>Yes</a:t>
            </a:r>
            <a:endParaRPr lang="en-IN" dirty="0"/>
          </a:p>
        </p:txBody>
      </p:sp>
      <p:sp>
        <p:nvSpPr>
          <p:cNvPr id="61" name="Rectangle 60"/>
          <p:cNvSpPr/>
          <p:nvPr/>
        </p:nvSpPr>
        <p:spPr>
          <a:xfrm>
            <a:off x="532660" y="6204480"/>
            <a:ext cx="3124200" cy="3205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Show Password mismatch </a:t>
            </a:r>
            <a:r>
              <a:rPr lang="en-US" dirty="0" err="1" smtClean="0">
                <a:solidFill>
                  <a:schemeClr val="tx1"/>
                </a:solidFill>
              </a:rPr>
              <a:t>msg</a:t>
            </a:r>
            <a:endParaRPr lang="en-IN" dirty="0">
              <a:solidFill>
                <a:schemeClr val="tx1"/>
              </a:solidFill>
            </a:endParaRPr>
          </a:p>
        </p:txBody>
      </p:sp>
      <p:cxnSp>
        <p:nvCxnSpPr>
          <p:cNvPr id="62" name="Straight Arrow Connector 61"/>
          <p:cNvCxnSpPr/>
          <p:nvPr/>
        </p:nvCxnSpPr>
        <p:spPr>
          <a:xfrm flipV="1">
            <a:off x="356051" y="5312462"/>
            <a:ext cx="7620" cy="1062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377263" y="5312462"/>
            <a:ext cx="373783" cy="3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366167" y="6403501"/>
            <a:ext cx="144110" cy="3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5363399" y="4812740"/>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106680" y="152400"/>
            <a:ext cx="6951806" cy="65227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p:cNvSpPr/>
          <p:nvPr/>
        </p:nvSpPr>
        <p:spPr>
          <a:xfrm>
            <a:off x="8610600" y="817423"/>
            <a:ext cx="1813560" cy="480791"/>
          </a:xfrm>
          <a:prstGeom prst="ellipse">
            <a:avLst/>
          </a:prstGeom>
          <a:solidFill>
            <a:srgbClr val="00B05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solidFill>
                  <a:schemeClr val="tx1"/>
                </a:solidFill>
              </a:rPr>
              <a:t>Start</a:t>
            </a:r>
            <a:endParaRPr lang="en-IN" sz="2400" dirty="0">
              <a:solidFill>
                <a:schemeClr val="tx1"/>
              </a:solidFill>
            </a:endParaRPr>
          </a:p>
        </p:txBody>
      </p:sp>
      <p:sp>
        <p:nvSpPr>
          <p:cNvPr id="68" name="Rectangle 67"/>
          <p:cNvSpPr/>
          <p:nvPr/>
        </p:nvSpPr>
        <p:spPr>
          <a:xfrm>
            <a:off x="7726680" y="1583384"/>
            <a:ext cx="4251960" cy="3807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https endpoint </a:t>
            </a:r>
            <a:r>
              <a:rPr lang="en-US" sz="2000" dirty="0" smtClean="0">
                <a:solidFill>
                  <a:schemeClr val="tx1"/>
                </a:solidFill>
                <a:sym typeface="Wingdings" panose="05000000000000000000" pitchFamily="2" charset="2"/>
              </a:rPr>
              <a:t> </a:t>
            </a:r>
            <a:r>
              <a:rPr lang="en-US" sz="2000" dirty="0" smtClean="0">
                <a:solidFill>
                  <a:schemeClr val="tx1"/>
                </a:solidFill>
              </a:rPr>
              <a:t>realm fun(payload)</a:t>
            </a:r>
            <a:endParaRPr lang="en-IN" sz="2000" dirty="0">
              <a:solidFill>
                <a:schemeClr val="tx1"/>
              </a:solidFill>
            </a:endParaRPr>
          </a:p>
        </p:txBody>
      </p:sp>
      <p:sp>
        <p:nvSpPr>
          <p:cNvPr id="69" name="Rectangle 68"/>
          <p:cNvSpPr/>
          <p:nvPr/>
        </p:nvSpPr>
        <p:spPr>
          <a:xfrm>
            <a:off x="7726680" y="2272661"/>
            <a:ext cx="4251960" cy="548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Query(</a:t>
            </a:r>
            <a:r>
              <a:rPr lang="en-US" dirty="0" err="1" smtClean="0">
                <a:solidFill>
                  <a:schemeClr val="tx1"/>
                </a:solidFill>
              </a:rPr>
              <a:t>payload.text</a:t>
            </a:r>
            <a:r>
              <a:rPr lang="en-US" dirty="0" smtClean="0">
                <a:solidFill>
                  <a:schemeClr val="tx1"/>
                </a:solidFill>
              </a:rPr>
              <a:t>)</a:t>
            </a:r>
            <a:endParaRPr lang="en-IN" dirty="0">
              <a:solidFill>
                <a:schemeClr val="tx1"/>
              </a:solidFill>
            </a:endParaRPr>
          </a:p>
        </p:txBody>
      </p:sp>
      <p:cxnSp>
        <p:nvCxnSpPr>
          <p:cNvPr id="70" name="Straight Arrow Connector 69"/>
          <p:cNvCxnSpPr>
            <a:stCxn id="67" idx="4"/>
          </p:cNvCxnSpPr>
          <p:nvPr/>
        </p:nvCxnSpPr>
        <p:spPr>
          <a:xfrm>
            <a:off x="9517380" y="1298214"/>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9525000" y="1992891"/>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9069989" y="2843387"/>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Flowchart: Decision 76"/>
          <p:cNvSpPr/>
          <p:nvPr/>
        </p:nvSpPr>
        <p:spPr>
          <a:xfrm>
            <a:off x="7981410" y="3123157"/>
            <a:ext cx="2240280" cy="77492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Success</a:t>
            </a:r>
            <a:endParaRPr lang="en-IN" dirty="0"/>
          </a:p>
        </p:txBody>
      </p:sp>
      <p:sp>
        <p:nvSpPr>
          <p:cNvPr id="78" name="Rectangle 77"/>
          <p:cNvSpPr/>
          <p:nvPr/>
        </p:nvSpPr>
        <p:spPr>
          <a:xfrm>
            <a:off x="7634408" y="4203902"/>
            <a:ext cx="2567479" cy="718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Delete Entry</a:t>
            </a:r>
          </a:p>
          <a:p>
            <a:pPr algn="ctr"/>
            <a:r>
              <a:rPr lang="en-US" dirty="0" smtClean="0">
                <a:solidFill>
                  <a:schemeClr val="tx1"/>
                </a:solidFill>
              </a:rPr>
              <a:t>Response code = 200</a:t>
            </a:r>
          </a:p>
        </p:txBody>
      </p:sp>
      <p:cxnSp>
        <p:nvCxnSpPr>
          <p:cNvPr id="79" name="Straight Arrow Connector 78"/>
          <p:cNvCxnSpPr/>
          <p:nvPr/>
        </p:nvCxnSpPr>
        <p:spPr>
          <a:xfrm>
            <a:off x="9109243" y="3909866"/>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7" idx="3"/>
          </p:cNvCxnSpPr>
          <p:nvPr/>
        </p:nvCxnSpPr>
        <p:spPr>
          <a:xfrm flipV="1">
            <a:off x="10221690" y="3510621"/>
            <a:ext cx="31025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10531948" y="3122395"/>
            <a:ext cx="1325880" cy="8823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Response code = 4xx</a:t>
            </a:r>
            <a:endParaRPr lang="en-IN" dirty="0">
              <a:solidFill>
                <a:schemeClr val="tx1"/>
              </a:solidFill>
            </a:endParaRPr>
          </a:p>
        </p:txBody>
      </p:sp>
      <p:cxnSp>
        <p:nvCxnSpPr>
          <p:cNvPr id="82" name="Straight Arrow Connector 81"/>
          <p:cNvCxnSpPr/>
          <p:nvPr/>
        </p:nvCxnSpPr>
        <p:spPr>
          <a:xfrm>
            <a:off x="11194888" y="4004748"/>
            <a:ext cx="7620" cy="279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10646310" y="4309156"/>
            <a:ext cx="1060084" cy="308614"/>
          </a:xfrm>
          <a:prstGeom prst="ellipse">
            <a:avLst/>
          </a:prstGeom>
          <a:solidFill>
            <a:srgbClr val="C00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smtClean="0">
                <a:solidFill>
                  <a:schemeClr val="tx1"/>
                </a:solidFill>
              </a:rPr>
              <a:t>End</a:t>
            </a:r>
            <a:endParaRPr lang="en-IN" sz="2000" dirty="0">
              <a:solidFill>
                <a:schemeClr val="tx1"/>
              </a:solidFill>
            </a:endParaRPr>
          </a:p>
        </p:txBody>
      </p:sp>
      <p:cxnSp>
        <p:nvCxnSpPr>
          <p:cNvPr id="84" name="Straight Arrow Connector 83"/>
          <p:cNvCxnSpPr/>
          <p:nvPr/>
        </p:nvCxnSpPr>
        <p:spPr>
          <a:xfrm flipV="1">
            <a:off x="10184458" y="4463463"/>
            <a:ext cx="468349" cy="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284720" y="79331"/>
            <a:ext cx="4822168" cy="66004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TextBox 85"/>
          <p:cNvSpPr txBox="1"/>
          <p:nvPr/>
        </p:nvSpPr>
        <p:spPr>
          <a:xfrm>
            <a:off x="7629473" y="176918"/>
            <a:ext cx="1305870" cy="400110"/>
          </a:xfrm>
          <a:prstGeom prst="rect">
            <a:avLst/>
          </a:prstGeom>
          <a:noFill/>
        </p:spPr>
        <p:txBody>
          <a:bodyPr wrap="none" rtlCol="0">
            <a:spAutoFit/>
          </a:bodyPr>
          <a:lstStyle/>
          <a:p>
            <a:r>
              <a:rPr lang="en-US" sz="2000" b="1" dirty="0" smtClean="0"/>
              <a:t>MongoDB </a:t>
            </a:r>
            <a:endParaRPr lang="en-IN" sz="2000" b="1" dirty="0"/>
          </a:p>
        </p:txBody>
      </p:sp>
      <p:sp>
        <p:nvSpPr>
          <p:cNvPr id="88" name="TextBox 87"/>
          <p:cNvSpPr txBox="1"/>
          <p:nvPr/>
        </p:nvSpPr>
        <p:spPr>
          <a:xfrm>
            <a:off x="98111" y="238982"/>
            <a:ext cx="1107483" cy="707886"/>
          </a:xfrm>
          <a:prstGeom prst="rect">
            <a:avLst/>
          </a:prstGeom>
          <a:noFill/>
        </p:spPr>
        <p:txBody>
          <a:bodyPr wrap="none" rtlCol="0">
            <a:spAutoFit/>
          </a:bodyPr>
          <a:lstStyle/>
          <a:p>
            <a:r>
              <a:rPr lang="en-US" sz="2000" b="1" dirty="0" smtClean="0"/>
              <a:t>Remove </a:t>
            </a:r>
          </a:p>
          <a:p>
            <a:r>
              <a:rPr lang="en-US" sz="2000" b="1" dirty="0" smtClean="0"/>
              <a:t>Entry</a:t>
            </a:r>
            <a:endParaRPr lang="en-IN" sz="2000" b="1" dirty="0"/>
          </a:p>
        </p:txBody>
      </p:sp>
    </p:spTree>
    <p:extLst>
      <p:ext uri="{BB962C8B-B14F-4D97-AF65-F5344CB8AC3E}">
        <p14:creationId xmlns:p14="http://schemas.microsoft.com/office/powerpoint/2010/main" val="3931254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a:t>
            </a:r>
            <a:endParaRPr lang="en-IN" b="1" dirty="0"/>
          </a:p>
        </p:txBody>
      </p:sp>
      <p:sp>
        <p:nvSpPr>
          <p:cNvPr id="3" name="Content Placeholder 2"/>
          <p:cNvSpPr>
            <a:spLocks noGrp="1"/>
          </p:cNvSpPr>
          <p:nvPr>
            <p:ph idx="1"/>
          </p:nvPr>
        </p:nvSpPr>
        <p:spPr>
          <a:xfrm>
            <a:off x="838200" y="1825625"/>
            <a:ext cx="10896600" cy="4351338"/>
          </a:xfrm>
        </p:spPr>
        <p:txBody>
          <a:bodyPr>
            <a:normAutofit lnSpcReduction="10000"/>
          </a:bodyPr>
          <a:lstStyle/>
          <a:p>
            <a:pPr algn="just"/>
            <a:r>
              <a:rPr lang="en-US" b="1" dirty="0" smtClean="0"/>
              <a:t>Motivation</a:t>
            </a:r>
          </a:p>
          <a:p>
            <a:pPr lvl="2" algn="just"/>
            <a:r>
              <a:rPr lang="en-US" dirty="0" smtClean="0"/>
              <a:t>High risk of theft and misplacement of luggage during travel</a:t>
            </a:r>
          </a:p>
          <a:p>
            <a:pPr algn="just"/>
            <a:r>
              <a:rPr lang="en-US" b="1" dirty="0" smtClean="0"/>
              <a:t>Objectives</a:t>
            </a:r>
          </a:p>
          <a:p>
            <a:pPr lvl="1" algn="just"/>
            <a:r>
              <a:rPr lang="en-US" b="1" dirty="0" smtClean="0"/>
              <a:t>Asset Securing System</a:t>
            </a:r>
            <a:endParaRPr lang="en-US" b="1" dirty="0"/>
          </a:p>
          <a:p>
            <a:pPr lvl="2" algn="just"/>
            <a:r>
              <a:rPr lang="en-US" dirty="0"/>
              <a:t>A</a:t>
            </a:r>
            <a:r>
              <a:rPr lang="en-US" dirty="0" smtClean="0"/>
              <a:t>n </a:t>
            </a:r>
            <a:r>
              <a:rPr lang="en-US" dirty="0"/>
              <a:t>asset tracking product using Bluetooth Low Energy technology that keeps track of our asset’s presence in a </a:t>
            </a:r>
            <a:r>
              <a:rPr lang="en-US" dirty="0" smtClean="0"/>
              <a:t>predefined </a:t>
            </a:r>
            <a:r>
              <a:rPr lang="en-US" dirty="0"/>
              <a:t>safe area and triggers an alarm once the object is out of </a:t>
            </a:r>
            <a:r>
              <a:rPr lang="en-US" dirty="0" smtClean="0"/>
              <a:t>the safe zone</a:t>
            </a:r>
          </a:p>
          <a:p>
            <a:pPr lvl="1" algn="just"/>
            <a:r>
              <a:rPr lang="en-US" b="1" dirty="0" smtClean="0"/>
              <a:t>Real time vehicle monitoring</a:t>
            </a:r>
          </a:p>
          <a:p>
            <a:pPr lvl="2" algn="just"/>
            <a:r>
              <a:rPr lang="en-US" b="1" dirty="0" smtClean="0"/>
              <a:t>Health Monitoring:</a:t>
            </a:r>
          </a:p>
          <a:p>
            <a:pPr lvl="3" algn="just"/>
            <a:r>
              <a:rPr lang="en-US" dirty="0" smtClean="0"/>
              <a:t>Monitoring parameters that affect </a:t>
            </a:r>
            <a:r>
              <a:rPr lang="en-US" dirty="0"/>
              <a:t>the engine performance and fuel </a:t>
            </a:r>
            <a:r>
              <a:rPr lang="en-US" dirty="0" smtClean="0"/>
              <a:t>efficiency</a:t>
            </a:r>
          </a:p>
          <a:p>
            <a:pPr lvl="3" algn="just"/>
            <a:r>
              <a:rPr lang="en-US" dirty="0" smtClean="0"/>
              <a:t>Storing location for </a:t>
            </a:r>
            <a:r>
              <a:rPr lang="en-US" dirty="0"/>
              <a:t>retracing the route taken by the </a:t>
            </a:r>
            <a:r>
              <a:rPr lang="en-US" dirty="0" smtClean="0"/>
              <a:t>vehicle </a:t>
            </a:r>
            <a:r>
              <a:rPr lang="en-US" dirty="0"/>
              <a:t>in Google </a:t>
            </a:r>
            <a:r>
              <a:rPr lang="en-US" dirty="0" smtClean="0"/>
              <a:t>Maps</a:t>
            </a:r>
          </a:p>
          <a:p>
            <a:pPr lvl="2" algn="just"/>
            <a:r>
              <a:rPr lang="en-US" b="1" dirty="0" smtClean="0"/>
              <a:t>Monitoring driver’s behavior:</a:t>
            </a:r>
            <a:endParaRPr lang="en-IN" b="1" dirty="0"/>
          </a:p>
          <a:p>
            <a:pPr lvl="3" algn="just"/>
            <a:r>
              <a:rPr lang="en-US" dirty="0" smtClean="0"/>
              <a:t>Parameters like vehicle speed helps to monitor driver’s behavior</a:t>
            </a:r>
          </a:p>
        </p:txBody>
      </p:sp>
    </p:spTree>
    <p:extLst>
      <p:ext uri="{BB962C8B-B14F-4D97-AF65-F5344CB8AC3E}">
        <p14:creationId xmlns:p14="http://schemas.microsoft.com/office/powerpoint/2010/main" val="25643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743" y="39280"/>
            <a:ext cx="7209246" cy="933178"/>
          </a:xfrm>
        </p:spPr>
        <p:txBody>
          <a:bodyPr>
            <a:noAutofit/>
          </a:bodyPr>
          <a:lstStyle/>
          <a:p>
            <a:r>
              <a:rPr lang="en-IN" b="1" dirty="0" smtClean="0"/>
              <a:t>CONTRIBUTIONS</a:t>
            </a:r>
            <a:endParaRPr lang="en-IN" b="1" dirty="0"/>
          </a:p>
        </p:txBody>
      </p:sp>
      <p:sp>
        <p:nvSpPr>
          <p:cNvPr id="3" name="TextBox 2"/>
          <p:cNvSpPr txBox="1"/>
          <p:nvPr/>
        </p:nvSpPr>
        <p:spPr>
          <a:xfrm>
            <a:off x="246743" y="972458"/>
            <a:ext cx="11596915" cy="5447645"/>
          </a:xfrm>
          <a:prstGeom prst="rect">
            <a:avLst/>
          </a:prstGeom>
          <a:noFill/>
        </p:spPr>
        <p:txBody>
          <a:bodyPr wrap="square" rtlCol="0">
            <a:spAutoFit/>
          </a:bodyPr>
          <a:lstStyle/>
          <a:p>
            <a:pPr marL="285750" indent="-285750">
              <a:buFont typeface="Arial" panose="020B0604020202020204" pitchFamily="34" charset="0"/>
              <a:buChar char="•"/>
            </a:pPr>
            <a:r>
              <a:rPr lang="en-IN" sz="2400" b="1" dirty="0" smtClean="0"/>
              <a:t>Asset Securing System:</a:t>
            </a:r>
          </a:p>
          <a:p>
            <a:pPr marL="742950" lvl="1" indent="-285750">
              <a:buFont typeface="Arial" panose="020B0604020202020204" pitchFamily="34" charset="0"/>
              <a:buChar char="•"/>
            </a:pPr>
            <a:r>
              <a:rPr lang="en-IN" sz="2000" b="1" dirty="0" smtClean="0"/>
              <a:t>Hardware : </a:t>
            </a:r>
          </a:p>
          <a:p>
            <a:pPr marL="1657350" lvl="3" indent="-285750">
              <a:buFont typeface="Arial" panose="020B0604020202020204" pitchFamily="34" charset="0"/>
              <a:buChar char="•"/>
            </a:pPr>
            <a:r>
              <a:rPr lang="en-IN" sz="2000" dirty="0" smtClean="0"/>
              <a:t>Gateway </a:t>
            </a:r>
            <a:endParaRPr lang="en-IN" sz="2000" dirty="0"/>
          </a:p>
          <a:p>
            <a:pPr marL="1657350" lvl="3" indent="-285750">
              <a:buFont typeface="Arial" panose="020B0604020202020204" pitchFamily="34" charset="0"/>
              <a:buChar char="•"/>
            </a:pPr>
            <a:r>
              <a:rPr lang="en-IN" sz="2000" dirty="0" smtClean="0"/>
              <a:t>Tag</a:t>
            </a:r>
          </a:p>
          <a:p>
            <a:pPr marL="742950" lvl="1" indent="-285750">
              <a:buFont typeface="Arial" panose="020B0604020202020204" pitchFamily="34" charset="0"/>
              <a:buChar char="•"/>
            </a:pPr>
            <a:r>
              <a:rPr lang="en-IN" sz="2000" b="1" dirty="0" smtClean="0"/>
              <a:t>Software : </a:t>
            </a:r>
          </a:p>
          <a:p>
            <a:pPr marL="1657350" lvl="3" indent="-285750">
              <a:buFont typeface="Arial" panose="020B0604020202020204" pitchFamily="34" charset="0"/>
              <a:buChar char="•"/>
            </a:pPr>
            <a:r>
              <a:rPr lang="en-IN" sz="2000" dirty="0" smtClean="0"/>
              <a:t>User App</a:t>
            </a:r>
          </a:p>
          <a:p>
            <a:pPr marL="1657350" lvl="3" indent="-285750">
              <a:buFont typeface="Arial" panose="020B0604020202020204" pitchFamily="34" charset="0"/>
              <a:buChar char="•"/>
            </a:pPr>
            <a:r>
              <a:rPr lang="en-IN" sz="2000" dirty="0" smtClean="0"/>
              <a:t>Conductor App</a:t>
            </a:r>
          </a:p>
          <a:p>
            <a:pPr marL="742950" lvl="1" indent="-285750">
              <a:buFont typeface="Arial" panose="020B0604020202020204" pitchFamily="34" charset="0"/>
              <a:buChar char="•"/>
            </a:pPr>
            <a:r>
              <a:rPr lang="en-IN" sz="2000" b="1" dirty="0" smtClean="0"/>
              <a:t>Database deployments: </a:t>
            </a:r>
          </a:p>
          <a:p>
            <a:pPr marL="1657350" lvl="3" indent="-285750">
              <a:buFont typeface="Arial" panose="020B0604020202020204" pitchFamily="34" charset="0"/>
              <a:buChar char="•"/>
            </a:pPr>
            <a:r>
              <a:rPr lang="en-IN" sz="2000" dirty="0" smtClean="0"/>
              <a:t>Endpoint functions for post, get, update and delete requests</a:t>
            </a:r>
          </a:p>
          <a:p>
            <a:pPr marL="1657350" lvl="3" indent="-285750">
              <a:buFont typeface="Arial" panose="020B0604020202020204" pitchFamily="34" charset="0"/>
              <a:buChar char="•"/>
            </a:pPr>
            <a:r>
              <a:rPr lang="en-IN" sz="2000" dirty="0" smtClean="0"/>
              <a:t>Charts for Asset Status, Lock Status</a:t>
            </a:r>
          </a:p>
          <a:p>
            <a:pPr lvl="3"/>
            <a:endParaRPr lang="en-IN" sz="2000" dirty="0" smtClean="0"/>
          </a:p>
          <a:p>
            <a:pPr marL="285750" indent="-285750">
              <a:buFont typeface="Arial" panose="020B0604020202020204" pitchFamily="34" charset="0"/>
              <a:buChar char="•"/>
            </a:pPr>
            <a:r>
              <a:rPr lang="en-IN" sz="2400" b="1" dirty="0" smtClean="0"/>
              <a:t>Vehicle Monitoring System:</a:t>
            </a:r>
          </a:p>
          <a:p>
            <a:pPr marL="742950" lvl="1" indent="-285750">
              <a:buFont typeface="Arial" panose="020B0604020202020204" pitchFamily="34" charset="0"/>
              <a:buChar char="•"/>
            </a:pPr>
            <a:r>
              <a:rPr lang="en-IN" sz="2000" b="1" dirty="0" smtClean="0"/>
              <a:t>Hardware: </a:t>
            </a:r>
          </a:p>
          <a:p>
            <a:pPr marL="1657350" lvl="3" indent="-285750">
              <a:buFont typeface="Arial" panose="020B0604020202020204" pitchFamily="34" charset="0"/>
              <a:buChar char="•"/>
            </a:pPr>
            <a:r>
              <a:rPr lang="en-IN" sz="2000" dirty="0" smtClean="0"/>
              <a:t>Master Gateway</a:t>
            </a:r>
          </a:p>
          <a:p>
            <a:pPr marL="742950" lvl="1" indent="-285750">
              <a:buFont typeface="Arial" panose="020B0604020202020204" pitchFamily="34" charset="0"/>
              <a:buChar char="•"/>
            </a:pPr>
            <a:r>
              <a:rPr lang="en-IN" sz="2000" b="1" dirty="0" smtClean="0"/>
              <a:t>Database deployments:</a:t>
            </a:r>
          </a:p>
          <a:p>
            <a:pPr marL="1657350" lvl="3" indent="-285750">
              <a:buFont typeface="Arial" panose="020B0604020202020204" pitchFamily="34" charset="0"/>
              <a:buChar char="•"/>
            </a:pPr>
            <a:r>
              <a:rPr lang="en-IN" sz="2000" dirty="0" smtClean="0"/>
              <a:t>Endpoint functions for </a:t>
            </a:r>
            <a:r>
              <a:rPr lang="en-IN" sz="2000" dirty="0"/>
              <a:t>post, get, update </a:t>
            </a:r>
            <a:r>
              <a:rPr lang="en-IN" sz="2000" dirty="0" smtClean="0"/>
              <a:t>requests for OBD data</a:t>
            </a:r>
          </a:p>
          <a:p>
            <a:pPr marL="1657350" lvl="3" indent="-285750">
              <a:buFont typeface="Arial" panose="020B0604020202020204" pitchFamily="34" charset="0"/>
              <a:buChar char="•"/>
            </a:pPr>
            <a:r>
              <a:rPr lang="en-IN" sz="2000" dirty="0" smtClean="0"/>
              <a:t>Charts for all the OBD parameters</a:t>
            </a:r>
            <a:endParaRPr lang="en-IN" sz="2000" dirty="0"/>
          </a:p>
        </p:txBody>
      </p:sp>
    </p:spTree>
    <p:extLst>
      <p:ext uri="{BB962C8B-B14F-4D97-AF65-F5344CB8AC3E}">
        <p14:creationId xmlns:p14="http://schemas.microsoft.com/office/powerpoint/2010/main" val="32388455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5450"/>
            <a:ext cx="10515600" cy="1325563"/>
          </a:xfrm>
        </p:spPr>
        <p:txBody>
          <a:bodyPr/>
          <a:lstStyle/>
          <a:p>
            <a:r>
              <a:rPr lang="en-IN" dirty="0" smtClean="0"/>
              <a:t>Real Time Experiment 1</a:t>
            </a:r>
            <a:endParaRPr lang="en-IN" dirty="0"/>
          </a:p>
        </p:txBody>
      </p:sp>
      <p:sp>
        <p:nvSpPr>
          <p:cNvPr id="3" name="Content Placeholder 2"/>
          <p:cNvSpPr>
            <a:spLocks noGrp="1"/>
          </p:cNvSpPr>
          <p:nvPr>
            <p:ph idx="1"/>
          </p:nvPr>
        </p:nvSpPr>
        <p:spPr>
          <a:xfrm>
            <a:off x="838200" y="1825625"/>
            <a:ext cx="10515600" cy="4206875"/>
          </a:xfrm>
        </p:spPr>
        <p:txBody>
          <a:bodyPr>
            <a:normAutofit fontScale="92500" lnSpcReduction="20000"/>
          </a:bodyPr>
          <a:lstStyle/>
          <a:p>
            <a:r>
              <a:rPr lang="en-IN" dirty="0" smtClean="0"/>
              <a:t>Aim : To store the location details of the vehicle during travel and retrace the route taken later</a:t>
            </a:r>
          </a:p>
          <a:p>
            <a:r>
              <a:rPr lang="en-IN" dirty="0" smtClean="0"/>
              <a:t>Location:  IISC campus</a:t>
            </a:r>
          </a:p>
          <a:p>
            <a:r>
              <a:rPr lang="en-IN" dirty="0" smtClean="0"/>
              <a:t>Date &amp; Time : 06/06/22 1:00 P.M.</a:t>
            </a:r>
          </a:p>
          <a:p>
            <a:r>
              <a:rPr lang="en-IN" dirty="0" smtClean="0"/>
              <a:t>Vehicle : Pulsar RS-200</a:t>
            </a:r>
          </a:p>
          <a:p>
            <a:r>
              <a:rPr lang="en-IN" dirty="0" smtClean="0"/>
              <a:t>Weather Condition : Temp: 21</a:t>
            </a:r>
            <a:r>
              <a:rPr lang="en-IN" baseline="30000" dirty="0" smtClean="0"/>
              <a:t>0</a:t>
            </a:r>
            <a:r>
              <a:rPr lang="en-IN" dirty="0" smtClean="0"/>
              <a:t> C , Humidity: 66%, Precipitation: 0mm</a:t>
            </a:r>
          </a:p>
          <a:p>
            <a:r>
              <a:rPr lang="en-IN" dirty="0" smtClean="0"/>
              <a:t>Path Details: The path started from DESE dept. and ended at chemical Science Dept. It was covered with trees having space between leaves to allow clear sky exposure to the signals of GPS Module</a:t>
            </a:r>
          </a:p>
          <a:p>
            <a:r>
              <a:rPr lang="en-IN" dirty="0" smtClean="0"/>
              <a:t>Observation : According to the led indicator, the GPS module was able to get network  throughout the path</a:t>
            </a:r>
            <a:endParaRPr lang="en-IN" baseline="30000" dirty="0"/>
          </a:p>
        </p:txBody>
      </p:sp>
    </p:spTree>
    <p:extLst>
      <p:ext uri="{BB962C8B-B14F-4D97-AF65-F5344CB8AC3E}">
        <p14:creationId xmlns:p14="http://schemas.microsoft.com/office/powerpoint/2010/main" val="23974412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26" t="15094" r="82749" b="58004"/>
          <a:stretch/>
        </p:blipFill>
        <p:spPr>
          <a:xfrm>
            <a:off x="1036320" y="1540074"/>
            <a:ext cx="4739640" cy="4445709"/>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2125" t="25766" r="39125" b="28434"/>
          <a:stretch/>
        </p:blipFill>
        <p:spPr>
          <a:xfrm>
            <a:off x="5882640" y="1540074"/>
            <a:ext cx="5349240" cy="4791059"/>
          </a:xfrm>
          <a:prstGeom prst="rect">
            <a:avLst/>
          </a:prstGeom>
        </p:spPr>
      </p:pic>
      <p:sp>
        <p:nvSpPr>
          <p:cNvPr id="2" name="Rectangle 1"/>
          <p:cNvSpPr/>
          <p:nvPr/>
        </p:nvSpPr>
        <p:spPr>
          <a:xfrm>
            <a:off x="1036320" y="1540074"/>
            <a:ext cx="10424160" cy="5004420"/>
          </a:xfrm>
          <a:prstGeom prst="rect">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1036320" y="555174"/>
            <a:ext cx="10424160" cy="769441"/>
          </a:xfrm>
          <a:prstGeom prst="rect">
            <a:avLst/>
          </a:prstGeom>
          <a:noFill/>
        </p:spPr>
        <p:txBody>
          <a:bodyPr wrap="square" rtlCol="0">
            <a:spAutoFit/>
          </a:bodyPr>
          <a:lstStyle/>
          <a:p>
            <a:r>
              <a:rPr lang="en-US" sz="4400" dirty="0" smtClean="0"/>
              <a:t>Re-traced route in G-Maps</a:t>
            </a:r>
            <a:endParaRPr lang="en-IN" sz="4400" dirty="0"/>
          </a:p>
        </p:txBody>
      </p:sp>
    </p:spTree>
    <p:extLst>
      <p:ext uri="{BB962C8B-B14F-4D97-AF65-F5344CB8AC3E}">
        <p14:creationId xmlns:p14="http://schemas.microsoft.com/office/powerpoint/2010/main" val="15470225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5450"/>
            <a:ext cx="10515600" cy="1325563"/>
          </a:xfrm>
        </p:spPr>
        <p:txBody>
          <a:bodyPr/>
          <a:lstStyle/>
          <a:p>
            <a:r>
              <a:rPr lang="en-IN" dirty="0" smtClean="0"/>
              <a:t>Real Time Experiment 2</a:t>
            </a:r>
            <a:endParaRPr lang="en-IN" dirty="0"/>
          </a:p>
        </p:txBody>
      </p:sp>
      <p:sp>
        <p:nvSpPr>
          <p:cNvPr id="3" name="Content Placeholder 2"/>
          <p:cNvSpPr>
            <a:spLocks noGrp="1"/>
          </p:cNvSpPr>
          <p:nvPr>
            <p:ph idx="1"/>
          </p:nvPr>
        </p:nvSpPr>
        <p:spPr>
          <a:xfrm>
            <a:off x="838200" y="1825625"/>
            <a:ext cx="10515600" cy="4206875"/>
          </a:xfrm>
        </p:spPr>
        <p:txBody>
          <a:bodyPr>
            <a:normAutofit/>
          </a:bodyPr>
          <a:lstStyle/>
          <a:p>
            <a:r>
              <a:rPr lang="en-IN" dirty="0" smtClean="0"/>
              <a:t>Aim : To get the OBD parameter value for Engine RPM of the vehicle during travel and store in MongoDB</a:t>
            </a:r>
          </a:p>
          <a:p>
            <a:r>
              <a:rPr lang="en-IN" dirty="0" smtClean="0"/>
              <a:t>Location:  IISC campus</a:t>
            </a:r>
          </a:p>
          <a:p>
            <a:r>
              <a:rPr lang="en-IN" dirty="0" smtClean="0"/>
              <a:t>Date &amp; Time : 7/06/22 2:10 P.M.</a:t>
            </a:r>
          </a:p>
          <a:p>
            <a:r>
              <a:rPr lang="en-IN" dirty="0" smtClean="0"/>
              <a:t>Vehicle : TATA TIAGO-XL</a:t>
            </a:r>
          </a:p>
          <a:p>
            <a:r>
              <a:rPr lang="en-IN" dirty="0" smtClean="0"/>
              <a:t>Path Details: The path started from DESE dept. and ended at </a:t>
            </a:r>
            <a:r>
              <a:rPr lang="en-IN" dirty="0" err="1" smtClean="0"/>
              <a:t>Ramaia</a:t>
            </a:r>
            <a:r>
              <a:rPr lang="en-IN" dirty="0" smtClean="0"/>
              <a:t> Gate</a:t>
            </a:r>
          </a:p>
          <a:p>
            <a:r>
              <a:rPr lang="en-IN" dirty="0" smtClean="0"/>
              <a:t>Observation : We have successfully received response for OBD request and stored the parameter value in database</a:t>
            </a:r>
            <a:endParaRPr lang="en-IN" baseline="30000" dirty="0"/>
          </a:p>
        </p:txBody>
      </p:sp>
    </p:spTree>
    <p:extLst>
      <p:ext uri="{BB962C8B-B14F-4D97-AF65-F5344CB8AC3E}">
        <p14:creationId xmlns:p14="http://schemas.microsoft.com/office/powerpoint/2010/main" val="17789662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464457"/>
            <a:ext cx="10987314" cy="593634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p:nvPicPr>
        <p:blipFill rotWithShape="1">
          <a:blip r:embed="rId2"/>
          <a:srcRect l="-139" t="1646" r="139" b="2416"/>
          <a:stretch/>
        </p:blipFill>
        <p:spPr>
          <a:xfrm>
            <a:off x="798285" y="703942"/>
            <a:ext cx="10406744" cy="5457371"/>
          </a:xfrm>
          <a:prstGeom prst="rect">
            <a:avLst/>
          </a:prstGeom>
        </p:spPr>
      </p:pic>
    </p:spTree>
    <p:extLst>
      <p:ext uri="{BB962C8B-B14F-4D97-AF65-F5344CB8AC3E}">
        <p14:creationId xmlns:p14="http://schemas.microsoft.com/office/powerpoint/2010/main" val="18493536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53630"/>
          <a:stretch/>
        </p:blipFill>
        <p:spPr>
          <a:xfrm>
            <a:off x="533400" y="1823721"/>
            <a:ext cx="4932182" cy="385571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8193" y="274320"/>
            <a:ext cx="3040380" cy="5405120"/>
          </a:xfrm>
          <a:prstGeom prst="rect">
            <a:avLst/>
          </a:prstGeom>
        </p:spPr>
      </p:pic>
      <p:sp>
        <p:nvSpPr>
          <p:cNvPr id="4" name="TextBox 3"/>
          <p:cNvSpPr txBox="1"/>
          <p:nvPr/>
        </p:nvSpPr>
        <p:spPr>
          <a:xfrm>
            <a:off x="1051560" y="6004560"/>
            <a:ext cx="5074920" cy="584775"/>
          </a:xfrm>
          <a:prstGeom prst="rect">
            <a:avLst/>
          </a:prstGeom>
          <a:noFill/>
        </p:spPr>
        <p:txBody>
          <a:bodyPr wrap="square" rtlCol="0">
            <a:spAutoFit/>
          </a:bodyPr>
          <a:lstStyle/>
          <a:p>
            <a:r>
              <a:rPr lang="en-IN" sz="3200" dirty="0" smtClean="0"/>
              <a:t>Sample Location SMS</a:t>
            </a:r>
            <a:endParaRPr lang="en-IN" sz="3200" dirty="0"/>
          </a:p>
        </p:txBody>
      </p:sp>
      <p:cxnSp>
        <p:nvCxnSpPr>
          <p:cNvPr id="6" name="Straight Arrow Connector 5"/>
          <p:cNvCxnSpPr/>
          <p:nvPr/>
        </p:nvCxnSpPr>
        <p:spPr>
          <a:xfrm>
            <a:off x="3904641" y="4206240"/>
            <a:ext cx="365119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18206" y="6004560"/>
            <a:ext cx="4220354" cy="523220"/>
          </a:xfrm>
          <a:prstGeom prst="rect">
            <a:avLst/>
          </a:prstGeom>
          <a:noFill/>
        </p:spPr>
        <p:txBody>
          <a:bodyPr wrap="square" rtlCol="0">
            <a:spAutoFit/>
          </a:bodyPr>
          <a:lstStyle/>
          <a:p>
            <a:r>
              <a:rPr lang="en-IN" sz="2800" dirty="0" smtClean="0"/>
              <a:t>Location output in G-MAP</a:t>
            </a:r>
            <a:endParaRPr lang="en-IN" sz="2800" dirty="0"/>
          </a:p>
        </p:txBody>
      </p:sp>
      <p:sp>
        <p:nvSpPr>
          <p:cNvPr id="5" name="Rectangle 4"/>
          <p:cNvSpPr/>
          <p:nvPr/>
        </p:nvSpPr>
        <p:spPr>
          <a:xfrm>
            <a:off x="259080" y="121920"/>
            <a:ext cx="5669280" cy="6467415"/>
          </a:xfrm>
          <a:prstGeom prst="rect">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324600" y="121920"/>
            <a:ext cx="5669280" cy="6467415"/>
          </a:xfrm>
          <a:prstGeom prst="rect">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232591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22707" y="2616814"/>
            <a:ext cx="4913573" cy="1446550"/>
          </a:xfrm>
          <a:prstGeom prst="rect">
            <a:avLst/>
          </a:prstGeom>
          <a:noFill/>
        </p:spPr>
        <p:txBody>
          <a:bodyPr wrap="square" lIns="91440" tIns="45720" rIns="91440" bIns="45720">
            <a:spAutoFit/>
          </a:bodyPr>
          <a:lstStyle/>
          <a:p>
            <a:pPr algn="ctr"/>
            <a:r>
              <a:rPr lang="en-US" sz="8800" b="1"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THANKS</a:t>
            </a:r>
            <a:endParaRPr lang="en-US" sz="88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6695206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229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4903" y="0"/>
            <a:ext cx="6817120" cy="4542972"/>
          </a:xfrm>
          <a:prstGeom prst="rect">
            <a:avLst/>
          </a:prstGeom>
        </p:spPr>
      </p:pic>
      <p:pic>
        <p:nvPicPr>
          <p:cNvPr id="9" name="Picture 8"/>
          <p:cNvPicPr>
            <a:picLocks noChangeAspect="1"/>
          </p:cNvPicPr>
          <p:nvPr/>
        </p:nvPicPr>
        <p:blipFill>
          <a:blip r:embed="rId3"/>
          <a:stretch>
            <a:fillRect/>
          </a:stretch>
        </p:blipFill>
        <p:spPr>
          <a:xfrm>
            <a:off x="12386872" y="1980961"/>
            <a:ext cx="1560711" cy="2170364"/>
          </a:xfrm>
          <a:prstGeom prst="rect">
            <a:avLst/>
          </a:prstGeom>
        </p:spPr>
      </p:pic>
    </p:spTree>
    <p:extLst>
      <p:ext uri="{BB962C8B-B14F-4D97-AF65-F5344CB8AC3E}">
        <p14:creationId xmlns:p14="http://schemas.microsoft.com/office/powerpoint/2010/main" val="136670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2.08333E-6 -7.40741E-7 L -0.61029 0.01412 " pathEditMode="relative" rAng="0" ptsTypes="AA">
                                      <p:cBhvr>
                                        <p:cTn id="10" dur="2000" fill="hold"/>
                                        <p:tgtEl>
                                          <p:spTgt spid="9"/>
                                        </p:tgtEl>
                                        <p:attrNameLst>
                                          <p:attrName>ppt_x</p:attrName>
                                          <p:attrName>ppt_y</p:attrName>
                                        </p:attrNameLst>
                                      </p:cBhvr>
                                      <p:rCtr x="-30521"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b="19758"/>
          <a:stretch/>
        </p:blipFill>
        <p:spPr>
          <a:xfrm rot="21132594">
            <a:off x="-44970" y="194873"/>
            <a:ext cx="5398499" cy="298304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729" y="159419"/>
            <a:ext cx="6817120" cy="4542972"/>
          </a:xfrm>
          <a:prstGeom prst="rect">
            <a:avLst/>
          </a:prstGeom>
        </p:spPr>
      </p:pic>
      <p:pic>
        <p:nvPicPr>
          <p:cNvPr id="11" name="Picture 10"/>
          <p:cNvPicPr>
            <a:picLocks noChangeAspect="1"/>
          </p:cNvPicPr>
          <p:nvPr/>
        </p:nvPicPr>
        <p:blipFill>
          <a:blip r:embed="rId4"/>
          <a:stretch>
            <a:fillRect/>
          </a:stretch>
        </p:blipFill>
        <p:spPr>
          <a:xfrm>
            <a:off x="7374743" y="3848281"/>
            <a:ext cx="2719052" cy="3328704"/>
          </a:xfrm>
          <a:prstGeom prst="rect">
            <a:avLst/>
          </a:prstGeom>
        </p:spPr>
      </p:pic>
    </p:spTree>
    <p:extLst>
      <p:ext uri="{BB962C8B-B14F-4D97-AF65-F5344CB8AC3E}">
        <p14:creationId xmlns:p14="http://schemas.microsoft.com/office/powerpoint/2010/main" val="324328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33333E-6 -2.22222E-6 L 3.33333E-6 -2.22222E-6 C -0.00625 0.00139 -0.01237 0.00255 -0.01849 0.00417 C -0.02227 0.00532 -0.02592 0.00718 -0.02956 0.00857 C -0.03803 0.01181 -0.04454 0.01366 -0.053 0.01736 C -0.05743 0.01944 -0.06198 0.02199 -0.06641 0.02384 C -0.07019 0.02546 -0.07383 0.02662 -0.07748 0.02824 C -0.08868 0.0331 -0.09948 0.03982 -0.11068 0.04352 C -0.1448 0.05463 -0.10235 0.03982 -0.13894 0.05671 C -0.16732 0.06991 -0.13711 0.05116 -0.16732 0.06759 C -0.18099 0.075 -0.18946 0.08264 -0.203 0.09167 C -0.22657 0.10741 -0.21797 0.10069 -0.24714 0.11574 C -0.25378 0.11898 -0.26016 0.12361 -0.26693 0.12662 C -0.28191 0.1331 -0.29714 0.13819 -0.31237 0.14398 C -0.32305 0.14815 -0.34401 0.15602 -0.35534 0.15926 C -0.37214 0.16412 -0.38881 0.17037 -0.40586 0.17245 L -0.42422 0.17454 C -0.42956 0.17616 -0.4349 0.17778 -0.44024 0.17894 C -0.44519 0.18009 -0.45 0.18032 -0.45495 0.18125 C -0.45873 0.18171 -0.46237 0.18264 -0.46602 0.18333 C -0.47266 0.18634 -0.48256 0.18982 -0.48816 0.19653 C -0.49662 0.20648 -0.4862 0.19421 -0.49805 0.20741 C -0.49922 0.2088 -0.5004 0.21065 -0.5017 0.21181 C -0.50287 0.21273 -0.5043 0.21273 -0.50534 0.21389 C -0.50573 0.21435 -0.50534 0.21528 -0.50534 0.2162 L -0.50534 0.2162 L -0.50534 0.2162 L -0.50534 0.2162 " pathEditMode="relative" ptsTypes="AAAAAAAAAAAAAAAAAAAAAAAAAA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0560" y="289560"/>
            <a:ext cx="10424160" cy="769441"/>
          </a:xfrm>
          <a:prstGeom prst="rect">
            <a:avLst/>
          </a:prstGeom>
          <a:noFill/>
        </p:spPr>
        <p:txBody>
          <a:bodyPr wrap="square" rtlCol="0">
            <a:spAutoFit/>
          </a:bodyPr>
          <a:lstStyle/>
          <a:p>
            <a:r>
              <a:rPr lang="en-IN" sz="4400" b="1" dirty="0" smtClean="0"/>
              <a:t>Project Beneficiaries</a:t>
            </a:r>
            <a:endParaRPr lang="en-IN" sz="4400" b="1" dirty="0"/>
          </a:p>
        </p:txBody>
      </p:sp>
      <p:sp>
        <p:nvSpPr>
          <p:cNvPr id="5" name="TextBox 4"/>
          <p:cNvSpPr txBox="1"/>
          <p:nvPr/>
        </p:nvSpPr>
        <p:spPr>
          <a:xfrm>
            <a:off x="670560" y="1645920"/>
            <a:ext cx="11292840" cy="3539430"/>
          </a:xfrm>
          <a:prstGeom prst="rect">
            <a:avLst/>
          </a:prstGeom>
          <a:noFill/>
        </p:spPr>
        <p:txBody>
          <a:bodyPr wrap="square" rtlCol="0">
            <a:spAutoFit/>
          </a:bodyPr>
          <a:lstStyle/>
          <a:p>
            <a:pPr marL="285750" indent="-285750" algn="just">
              <a:buFont typeface="Arial" panose="020B0604020202020204" pitchFamily="34" charset="0"/>
              <a:buChar char="•"/>
            </a:pPr>
            <a:r>
              <a:rPr lang="en-US" sz="2800" b="1" dirty="0" smtClean="0"/>
              <a:t>Bus and vehicle Rent companies:</a:t>
            </a:r>
            <a:r>
              <a:rPr lang="en-US" sz="2800" dirty="0" smtClean="0"/>
              <a:t> This project is helpful for the bus companies to provide security to their passengers. Also, it will be helpful for the bus company to monitor their vehicle’s health</a:t>
            </a:r>
          </a:p>
          <a:p>
            <a:pPr marL="285750" indent="-285750" algn="just">
              <a:buFont typeface="Arial" panose="020B0604020202020204" pitchFamily="34" charset="0"/>
              <a:buChar char="•"/>
            </a:pPr>
            <a:r>
              <a:rPr lang="en-US" sz="2800" b="1" dirty="0"/>
              <a:t>Value add on service for passengers	&amp; intercity delivery </a:t>
            </a:r>
            <a:r>
              <a:rPr lang="en-US" sz="2800" b="1" dirty="0" smtClean="0"/>
              <a:t>services: </a:t>
            </a:r>
            <a:r>
              <a:rPr lang="en-US" sz="2800" dirty="0" smtClean="0"/>
              <a:t>This project will be helpful for passengers who are traveling from one place to another. Also, those who wants to courier their packages can use this system to monitor their packages while in transit</a:t>
            </a:r>
          </a:p>
          <a:p>
            <a:pPr marL="285750" indent="-285750" algn="just">
              <a:buFont typeface="Arial" panose="020B0604020202020204" pitchFamily="34" charset="0"/>
              <a:buChar char="•"/>
            </a:pPr>
            <a:r>
              <a:rPr lang="en-IN" sz="2800" b="1" dirty="0" smtClean="0"/>
              <a:t>Similar requirement for dynamic asset securing system</a:t>
            </a:r>
          </a:p>
        </p:txBody>
      </p:sp>
    </p:spTree>
    <p:extLst>
      <p:ext uri="{BB962C8B-B14F-4D97-AF65-F5344CB8AC3E}">
        <p14:creationId xmlns:p14="http://schemas.microsoft.com/office/powerpoint/2010/main" val="21764149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443" y="648379"/>
            <a:ext cx="8763000" cy="5648325"/>
          </a:xfrm>
          <a:prstGeom prst="rect">
            <a:avLst/>
          </a:prstGeom>
        </p:spPr>
      </p:pic>
    </p:spTree>
    <p:extLst>
      <p:ext uri="{BB962C8B-B14F-4D97-AF65-F5344CB8AC3E}">
        <p14:creationId xmlns:p14="http://schemas.microsoft.com/office/powerpoint/2010/main" val="4691458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27804"/>
            <a:ext cx="5989320" cy="6518497"/>
          </a:xfrm>
          <a:prstGeom prst="rect">
            <a:avLst/>
          </a:prstGeom>
        </p:spPr>
      </p:pic>
    </p:spTree>
    <p:extLst>
      <p:ext uri="{BB962C8B-B14F-4D97-AF65-F5344CB8AC3E}">
        <p14:creationId xmlns:p14="http://schemas.microsoft.com/office/powerpoint/2010/main" val="16151773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2921" y="369347"/>
            <a:ext cx="4297680" cy="6488653"/>
          </a:xfrm>
          <a:prstGeom prst="rect">
            <a:avLst/>
          </a:prstGeom>
        </p:spPr>
      </p:pic>
    </p:spTree>
    <p:extLst>
      <p:ext uri="{BB962C8B-B14F-4D97-AF65-F5344CB8AC3E}">
        <p14:creationId xmlns:p14="http://schemas.microsoft.com/office/powerpoint/2010/main" val="41049849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69" y="838200"/>
            <a:ext cx="11718251" cy="5364479"/>
          </a:xfrm>
          <a:prstGeom prst="rect">
            <a:avLst/>
          </a:prstGeom>
        </p:spPr>
      </p:pic>
    </p:spTree>
    <p:extLst>
      <p:ext uri="{BB962C8B-B14F-4D97-AF65-F5344CB8AC3E}">
        <p14:creationId xmlns:p14="http://schemas.microsoft.com/office/powerpoint/2010/main" val="889574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4754880" y="502920"/>
            <a:ext cx="2133600" cy="10515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b="1" dirty="0" smtClean="0"/>
              <a:t>Start</a:t>
            </a:r>
            <a:endParaRPr lang="en-IN" sz="2800" b="1" dirty="0"/>
          </a:p>
        </p:txBody>
      </p:sp>
      <p:cxnSp>
        <p:nvCxnSpPr>
          <p:cNvPr id="5" name="Straight Arrow Connector 4"/>
          <p:cNvCxnSpPr>
            <a:stCxn id="3" idx="4"/>
          </p:cNvCxnSpPr>
          <p:nvPr/>
        </p:nvCxnSpPr>
        <p:spPr>
          <a:xfrm>
            <a:off x="5821680" y="1554480"/>
            <a:ext cx="0" cy="746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4251960" y="2301240"/>
            <a:ext cx="3139440" cy="8077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smtClean="0"/>
              <a:t>Asset Status Update</a:t>
            </a:r>
            <a:endParaRPr lang="en-IN" sz="2400" b="1" dirty="0"/>
          </a:p>
        </p:txBody>
      </p:sp>
      <p:cxnSp>
        <p:nvCxnSpPr>
          <p:cNvPr id="7" name="Straight Arrow Connector 6"/>
          <p:cNvCxnSpPr/>
          <p:nvPr/>
        </p:nvCxnSpPr>
        <p:spPr>
          <a:xfrm>
            <a:off x="5821680" y="3108960"/>
            <a:ext cx="0" cy="746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4251960" y="3855720"/>
            <a:ext cx="3139440" cy="8077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smtClean="0"/>
              <a:t>Lock Status Update</a:t>
            </a:r>
            <a:endParaRPr lang="en-IN" sz="2400" b="1" dirty="0"/>
          </a:p>
        </p:txBody>
      </p:sp>
      <p:cxnSp>
        <p:nvCxnSpPr>
          <p:cNvPr id="9" name="Straight Arrow Connector 8"/>
          <p:cNvCxnSpPr/>
          <p:nvPr/>
        </p:nvCxnSpPr>
        <p:spPr>
          <a:xfrm>
            <a:off x="5821680" y="4663440"/>
            <a:ext cx="0" cy="746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5821680" y="5379720"/>
            <a:ext cx="4770120"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10530840" y="1706880"/>
            <a:ext cx="60960" cy="37033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a:off x="5806441" y="1706880"/>
            <a:ext cx="4739640" cy="1524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58728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122" y="2521041"/>
            <a:ext cx="8421275" cy="3248478"/>
          </a:xfrm>
          <a:prstGeom prst="rect">
            <a:avLst/>
          </a:prstGeom>
        </p:spPr>
      </p:pic>
      <p:sp>
        <p:nvSpPr>
          <p:cNvPr id="3" name="TextBox 2"/>
          <p:cNvSpPr txBox="1"/>
          <p:nvPr/>
        </p:nvSpPr>
        <p:spPr>
          <a:xfrm>
            <a:off x="1097280" y="731520"/>
            <a:ext cx="8046720" cy="830997"/>
          </a:xfrm>
          <a:prstGeom prst="rect">
            <a:avLst/>
          </a:prstGeom>
          <a:noFill/>
        </p:spPr>
        <p:txBody>
          <a:bodyPr wrap="square" rtlCol="0">
            <a:spAutoFit/>
          </a:bodyPr>
          <a:lstStyle/>
          <a:p>
            <a:r>
              <a:rPr lang="en-IN" sz="4800" b="1" dirty="0" smtClean="0"/>
              <a:t>MongoDB Data Arrangement</a:t>
            </a:r>
            <a:endParaRPr lang="en-IN" sz="4800" b="1" dirty="0"/>
          </a:p>
        </p:txBody>
      </p:sp>
    </p:spTree>
    <p:extLst>
      <p:ext uri="{BB962C8B-B14F-4D97-AF65-F5344CB8AC3E}">
        <p14:creationId xmlns:p14="http://schemas.microsoft.com/office/powerpoint/2010/main" val="3037867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431" y="2251881"/>
            <a:ext cx="1413661" cy="1467133"/>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24379"/>
          <a:stretch/>
        </p:blipFill>
        <p:spPr>
          <a:xfrm>
            <a:off x="4063965" y="95540"/>
            <a:ext cx="7069700" cy="6610810"/>
          </a:xfrm>
          <a:prstGeom prst="rect">
            <a:avLst/>
          </a:prstGeom>
        </p:spPr>
      </p:pic>
      <p:sp>
        <p:nvSpPr>
          <p:cNvPr id="6" name="Right Arrow 5"/>
          <p:cNvSpPr/>
          <p:nvPr/>
        </p:nvSpPr>
        <p:spPr>
          <a:xfrm>
            <a:off x="2306472" y="2825087"/>
            <a:ext cx="859809" cy="504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7245665" y="709496"/>
            <a:ext cx="3138808" cy="830997"/>
          </a:xfrm>
          <a:prstGeom prst="rect">
            <a:avLst/>
          </a:prstGeom>
          <a:noFill/>
        </p:spPr>
        <p:txBody>
          <a:bodyPr wrap="none" rtlCol="0">
            <a:spAutoFit/>
          </a:bodyPr>
          <a:lstStyle/>
          <a:p>
            <a:r>
              <a:rPr lang="en-IN" sz="4800" b="1" dirty="0" smtClean="0">
                <a:solidFill>
                  <a:schemeClr val="bg1"/>
                </a:solidFill>
              </a:rPr>
              <a:t>ADD ENTRY</a:t>
            </a:r>
            <a:endParaRPr lang="en-IN" sz="4800" b="1" dirty="0">
              <a:solidFill>
                <a:schemeClr val="bg1"/>
              </a:solidFill>
            </a:endParaRPr>
          </a:p>
        </p:txBody>
      </p:sp>
      <p:sp>
        <p:nvSpPr>
          <p:cNvPr id="8" name="TextBox 7"/>
          <p:cNvSpPr txBox="1"/>
          <p:nvPr/>
        </p:nvSpPr>
        <p:spPr>
          <a:xfrm>
            <a:off x="5476318" y="2985447"/>
            <a:ext cx="2657202" cy="830997"/>
          </a:xfrm>
          <a:prstGeom prst="rect">
            <a:avLst/>
          </a:prstGeom>
          <a:noFill/>
        </p:spPr>
        <p:txBody>
          <a:bodyPr wrap="none" rtlCol="0">
            <a:spAutoFit/>
          </a:bodyPr>
          <a:lstStyle/>
          <a:p>
            <a:r>
              <a:rPr lang="en-IN" sz="4800" b="1" dirty="0" smtClean="0">
                <a:solidFill>
                  <a:schemeClr val="bg1"/>
                </a:solidFill>
              </a:rPr>
              <a:t>CONNECT</a:t>
            </a:r>
            <a:endParaRPr lang="en-IN" sz="4800" b="1" dirty="0">
              <a:solidFill>
                <a:schemeClr val="bg1"/>
              </a:solidFill>
            </a:endParaRPr>
          </a:p>
        </p:txBody>
      </p:sp>
      <p:sp>
        <p:nvSpPr>
          <p:cNvPr id="9" name="TextBox 8"/>
          <p:cNvSpPr txBox="1"/>
          <p:nvPr/>
        </p:nvSpPr>
        <p:spPr>
          <a:xfrm>
            <a:off x="7045722" y="5328646"/>
            <a:ext cx="3840923" cy="830997"/>
          </a:xfrm>
          <a:prstGeom prst="rect">
            <a:avLst/>
          </a:prstGeom>
          <a:noFill/>
        </p:spPr>
        <p:txBody>
          <a:bodyPr wrap="none" rtlCol="0">
            <a:spAutoFit/>
          </a:bodyPr>
          <a:lstStyle/>
          <a:p>
            <a:r>
              <a:rPr lang="en-IN" sz="4800" b="1" dirty="0" smtClean="0">
                <a:solidFill>
                  <a:schemeClr val="bg1"/>
                </a:solidFill>
              </a:rPr>
              <a:t>DELETE ENTRY</a:t>
            </a:r>
            <a:endParaRPr lang="en-IN" sz="4800" b="1" dirty="0">
              <a:solidFill>
                <a:schemeClr val="bg1"/>
              </a:solidFill>
            </a:endParaRPr>
          </a:p>
        </p:txBody>
      </p:sp>
    </p:spTree>
    <p:extLst>
      <p:ext uri="{BB962C8B-B14F-4D97-AF65-F5344CB8AC3E}">
        <p14:creationId xmlns:p14="http://schemas.microsoft.com/office/powerpoint/2010/main" val="46084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loud 32"/>
          <p:cNvSpPr/>
          <p:nvPr/>
        </p:nvSpPr>
        <p:spPr>
          <a:xfrm>
            <a:off x="9463318" y="1683657"/>
            <a:ext cx="2612571" cy="2125484"/>
          </a:xfrm>
          <a:prstGeom prst="clou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452" y="2248821"/>
            <a:ext cx="1201003" cy="231351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23" y="2834771"/>
            <a:ext cx="645226" cy="645226"/>
          </a:xfrm>
          <a:prstGeom prst="rect">
            <a:avLst/>
          </a:prstGeom>
        </p:spPr>
      </p:pic>
      <p:sp>
        <p:nvSpPr>
          <p:cNvPr id="7" name="TextBox 6"/>
          <p:cNvSpPr txBox="1"/>
          <p:nvPr/>
        </p:nvSpPr>
        <p:spPr>
          <a:xfrm>
            <a:off x="1952953" y="2791898"/>
            <a:ext cx="2304955" cy="584775"/>
          </a:xfrm>
          <a:prstGeom prst="rect">
            <a:avLst/>
          </a:prstGeom>
          <a:solidFill>
            <a:schemeClr val="accent2"/>
          </a:solidFill>
        </p:spPr>
        <p:txBody>
          <a:bodyPr wrap="square" rtlCol="0">
            <a:spAutoFit/>
          </a:bodyPr>
          <a:lstStyle/>
          <a:p>
            <a:r>
              <a:rPr lang="en-IN" sz="3200" b="1" dirty="0" smtClean="0"/>
              <a:t>ADD ENTRY</a:t>
            </a:r>
            <a:endParaRPr lang="en-IN" sz="3200" b="1" dirty="0"/>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7737" y="363632"/>
            <a:ext cx="1308236" cy="1453595"/>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9836" y="1817227"/>
            <a:ext cx="1792723" cy="1991914"/>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1891" y="3995443"/>
            <a:ext cx="2011292" cy="2234769"/>
          </a:xfrm>
          <a:prstGeom prst="rect">
            <a:avLst/>
          </a:prstGeom>
        </p:spPr>
      </p:pic>
      <p:sp>
        <p:nvSpPr>
          <p:cNvPr id="26" name="TextBox 25"/>
          <p:cNvSpPr txBox="1"/>
          <p:nvPr/>
        </p:nvSpPr>
        <p:spPr>
          <a:xfrm>
            <a:off x="6357296" y="566715"/>
            <a:ext cx="1348928" cy="830997"/>
          </a:xfrm>
          <a:prstGeom prst="rect">
            <a:avLst/>
          </a:prstGeom>
          <a:noFill/>
        </p:spPr>
        <p:txBody>
          <a:bodyPr wrap="square" rtlCol="0">
            <a:spAutoFit/>
          </a:bodyPr>
          <a:lstStyle/>
          <a:p>
            <a:r>
              <a:rPr lang="en-IN" sz="2400" b="1" dirty="0" smtClean="0"/>
              <a:t>Fill Details</a:t>
            </a:r>
            <a:endParaRPr lang="en-IN" sz="2400" b="1" dirty="0"/>
          </a:p>
        </p:txBody>
      </p:sp>
      <p:sp>
        <p:nvSpPr>
          <p:cNvPr id="27" name="TextBox 26"/>
          <p:cNvSpPr txBox="1"/>
          <p:nvPr/>
        </p:nvSpPr>
        <p:spPr>
          <a:xfrm>
            <a:off x="6633037" y="2507823"/>
            <a:ext cx="1654620" cy="461665"/>
          </a:xfrm>
          <a:prstGeom prst="rect">
            <a:avLst/>
          </a:prstGeom>
          <a:noFill/>
        </p:spPr>
        <p:txBody>
          <a:bodyPr wrap="square" rtlCol="0">
            <a:spAutoFit/>
          </a:bodyPr>
          <a:lstStyle/>
          <a:p>
            <a:r>
              <a:rPr lang="en-IN" sz="2400" b="1" dirty="0" smtClean="0"/>
              <a:t>Scan Tag-id</a:t>
            </a:r>
            <a:endParaRPr lang="en-IN" sz="2400" b="1" dirty="0"/>
          </a:p>
        </p:txBody>
      </p:sp>
      <p:sp>
        <p:nvSpPr>
          <p:cNvPr id="28" name="TextBox 27"/>
          <p:cNvSpPr txBox="1"/>
          <p:nvPr/>
        </p:nvSpPr>
        <p:spPr>
          <a:xfrm>
            <a:off x="6633037" y="4431739"/>
            <a:ext cx="1393516" cy="830997"/>
          </a:xfrm>
          <a:prstGeom prst="rect">
            <a:avLst/>
          </a:prstGeom>
          <a:noFill/>
        </p:spPr>
        <p:txBody>
          <a:bodyPr wrap="square" rtlCol="0">
            <a:spAutoFit/>
          </a:bodyPr>
          <a:lstStyle/>
          <a:p>
            <a:r>
              <a:rPr lang="en-IN" sz="2400" b="1" dirty="0" smtClean="0"/>
              <a:t>Add </a:t>
            </a:r>
          </a:p>
          <a:p>
            <a:r>
              <a:rPr lang="en-IN" sz="2400" b="1" dirty="0" smtClean="0"/>
              <a:t>Password</a:t>
            </a:r>
            <a:endParaRPr lang="en-IN" sz="2400" b="1" dirty="0"/>
          </a:p>
        </p:txBody>
      </p:sp>
      <p:sp>
        <p:nvSpPr>
          <p:cNvPr id="29" name="Right Arrow 28"/>
          <p:cNvSpPr/>
          <p:nvPr/>
        </p:nvSpPr>
        <p:spPr>
          <a:xfrm>
            <a:off x="1448628" y="2916712"/>
            <a:ext cx="476679" cy="335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p:cNvSpPr/>
          <p:nvPr/>
        </p:nvSpPr>
        <p:spPr>
          <a:xfrm>
            <a:off x="4818751" y="29686"/>
            <a:ext cx="3425372" cy="64443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Cloud 30"/>
          <p:cNvSpPr/>
          <p:nvPr/>
        </p:nvSpPr>
        <p:spPr>
          <a:xfrm>
            <a:off x="9637488" y="1817227"/>
            <a:ext cx="2264229" cy="1825859"/>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64324" y="1972154"/>
            <a:ext cx="1071337" cy="1071337"/>
          </a:xfrm>
          <a:prstGeom prst="rect">
            <a:avLst/>
          </a:prstGeom>
        </p:spPr>
      </p:pic>
      <p:sp>
        <p:nvSpPr>
          <p:cNvPr id="34" name="Right Arrow 33"/>
          <p:cNvSpPr/>
          <p:nvPr/>
        </p:nvSpPr>
        <p:spPr>
          <a:xfrm>
            <a:off x="4286175" y="2923972"/>
            <a:ext cx="476679" cy="335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ight Arrow 34"/>
          <p:cNvSpPr/>
          <p:nvPr/>
        </p:nvSpPr>
        <p:spPr>
          <a:xfrm>
            <a:off x="8282382" y="2916718"/>
            <a:ext cx="1236385" cy="335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9596603">
            <a:off x="4310020" y="371726"/>
            <a:ext cx="874592" cy="874592"/>
          </a:xfrm>
          <a:prstGeom prst="rect">
            <a:avLst/>
          </a:prstGeom>
        </p:spPr>
      </p:pic>
    </p:spTree>
    <p:extLst>
      <p:ext uri="{BB962C8B-B14F-4D97-AF65-F5344CB8AC3E}">
        <p14:creationId xmlns:p14="http://schemas.microsoft.com/office/powerpoint/2010/main" val="245156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19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p:cTn id="15" dur="1000" fill="hold"/>
                                        <p:tgtEl>
                                          <p:spTgt spid="29"/>
                                        </p:tgtEl>
                                        <p:attrNameLst>
                                          <p:attrName>ppt_w</p:attrName>
                                        </p:attrNameLst>
                                      </p:cBhvr>
                                      <p:tavLst>
                                        <p:tav tm="0">
                                          <p:val>
                                            <p:fltVal val="0"/>
                                          </p:val>
                                        </p:tav>
                                        <p:tav tm="100000">
                                          <p:val>
                                            <p:strVal val="#ppt_w"/>
                                          </p:val>
                                        </p:tav>
                                      </p:tavLst>
                                    </p:anim>
                                    <p:anim calcmode="lin" valueType="num">
                                      <p:cBhvr>
                                        <p:cTn id="16" dur="1000" fill="hold"/>
                                        <p:tgtEl>
                                          <p:spTgt spid="29"/>
                                        </p:tgtEl>
                                        <p:attrNameLst>
                                          <p:attrName>ppt_h</p:attrName>
                                        </p:attrNameLst>
                                      </p:cBhvr>
                                      <p:tavLst>
                                        <p:tav tm="0">
                                          <p:val>
                                            <p:fltVal val="0"/>
                                          </p:val>
                                        </p:tav>
                                        <p:tav tm="100000">
                                          <p:val>
                                            <p:strVal val="#ppt_h"/>
                                          </p:val>
                                        </p:tav>
                                      </p:tavLst>
                                    </p:anim>
                                    <p:anim calcmode="lin" valueType="num">
                                      <p:cBhvr>
                                        <p:cTn id="17" dur="1000" fill="hold"/>
                                        <p:tgtEl>
                                          <p:spTgt spid="29"/>
                                        </p:tgtEl>
                                        <p:attrNameLst>
                                          <p:attrName>style.rotation</p:attrName>
                                        </p:attrNameLst>
                                      </p:cBhvr>
                                      <p:tavLst>
                                        <p:tav tm="0">
                                          <p:val>
                                            <p:fltVal val="90"/>
                                          </p:val>
                                        </p:tav>
                                        <p:tav tm="100000">
                                          <p:val>
                                            <p:fltVal val="0"/>
                                          </p:val>
                                        </p:tav>
                                      </p:tavLst>
                                    </p:anim>
                                    <p:animEffect transition="in" filter="fade">
                                      <p:cBhvr>
                                        <p:cTn id="18" dur="1000"/>
                                        <p:tgtEl>
                                          <p:spTgt spid="29"/>
                                        </p:tgtEl>
                                      </p:cBhvr>
                                    </p:animEffect>
                                  </p:childTnLst>
                                </p:cTn>
                              </p:par>
                              <p:par>
                                <p:cTn id="19" presetID="1" presetClass="entr" presetSubtype="0" fill="hold" grpId="0" nodeType="withEffect">
                                  <p:stCondLst>
                                    <p:cond delay="0"/>
                                  </p:stCondLst>
                                  <p:childTnLst>
                                    <p:set>
                                      <p:cBhvr>
                                        <p:cTn id="20" dur="1" fill="hold">
                                          <p:stCondLst>
                                            <p:cond delay="9"/>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9"/>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26"/>
                                        </p:tgtEl>
                                        <p:attrNameLst>
                                          <p:attrName>fillcolor</p:attrName>
                                        </p:attrNameLst>
                                      </p:cBhvr>
                                      <p:to>
                                        <a:schemeClr val="accent2"/>
                                      </p:to>
                                    </p:animClr>
                                    <p:set>
                                      <p:cBhvr>
                                        <p:cTn id="37" dur="2000" fill="hold"/>
                                        <p:tgtEl>
                                          <p:spTgt spid="26"/>
                                        </p:tgtEl>
                                        <p:attrNameLst>
                                          <p:attrName>fill.type</p:attrName>
                                        </p:attrNameLst>
                                      </p:cBhvr>
                                      <p:to>
                                        <p:strVal val="solid"/>
                                      </p:to>
                                    </p:set>
                                    <p:set>
                                      <p:cBhvr>
                                        <p:cTn id="38" dur="2000" fill="hold"/>
                                        <p:tgtEl>
                                          <p:spTgt spid="26"/>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2000" fill="hold"/>
                                        <p:tgtEl>
                                          <p:spTgt spid="27"/>
                                        </p:tgtEl>
                                        <p:attrNameLst>
                                          <p:attrName>fillcolor</p:attrName>
                                        </p:attrNameLst>
                                      </p:cBhvr>
                                      <p:to>
                                        <a:schemeClr val="accent2"/>
                                      </p:to>
                                    </p:animClr>
                                    <p:set>
                                      <p:cBhvr>
                                        <p:cTn id="49" dur="2000" fill="hold"/>
                                        <p:tgtEl>
                                          <p:spTgt spid="27"/>
                                        </p:tgtEl>
                                        <p:attrNameLst>
                                          <p:attrName>fill.type</p:attrName>
                                        </p:attrNameLst>
                                      </p:cBhvr>
                                      <p:to>
                                        <p:strVal val="solid"/>
                                      </p:to>
                                    </p:set>
                                    <p:set>
                                      <p:cBhvr>
                                        <p:cTn id="50" dur="2000" fill="hold"/>
                                        <p:tgtEl>
                                          <p:spTgt spid="2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mph" presetSubtype="2" fill="hold" nodeType="clickEffect">
                                  <p:stCondLst>
                                    <p:cond delay="0"/>
                                  </p:stCondLst>
                                  <p:childTnLst>
                                    <p:animClr clrSpc="rgb" dir="cw">
                                      <p:cBhvr>
                                        <p:cTn id="60" dur="2000" fill="hold"/>
                                        <p:tgtEl>
                                          <p:spTgt spid="28"/>
                                        </p:tgtEl>
                                        <p:attrNameLst>
                                          <p:attrName>fillcolor</p:attrName>
                                        </p:attrNameLst>
                                      </p:cBhvr>
                                      <p:to>
                                        <a:schemeClr val="accent2"/>
                                      </p:to>
                                    </p:animClr>
                                    <p:set>
                                      <p:cBhvr>
                                        <p:cTn id="61" dur="2000" fill="hold"/>
                                        <p:tgtEl>
                                          <p:spTgt spid="28"/>
                                        </p:tgtEl>
                                        <p:attrNameLst>
                                          <p:attrName>fill.type</p:attrName>
                                        </p:attrNameLst>
                                      </p:cBhvr>
                                      <p:to>
                                        <p:strVal val="solid"/>
                                      </p:to>
                                    </p:set>
                                    <p:set>
                                      <p:cBhvr>
                                        <p:cTn id="62" dur="2000" fill="hold"/>
                                        <p:tgtEl>
                                          <p:spTgt spid="28"/>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 grpId="0" animBg="1"/>
      <p:bldP spid="26" grpId="0"/>
      <p:bldP spid="27" grpId="0"/>
      <p:bldP spid="28" grpId="0"/>
      <p:bldP spid="29" grpId="0" animBg="1"/>
      <p:bldP spid="30" grpId="0" animBg="1"/>
      <p:bldP spid="31" grpId="0" animBg="1"/>
      <p:bldP spid="34" grpId="0" animBg="1"/>
      <p:bldP spid="3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70" y="2174248"/>
            <a:ext cx="1201003" cy="2313510"/>
          </a:xfrm>
          <a:prstGeom prst="rect">
            <a:avLst/>
          </a:prstGeom>
        </p:spPr>
      </p:pic>
      <p:sp>
        <p:nvSpPr>
          <p:cNvPr id="3" name="TextBox 2"/>
          <p:cNvSpPr txBox="1"/>
          <p:nvPr/>
        </p:nvSpPr>
        <p:spPr>
          <a:xfrm>
            <a:off x="2199699" y="2806389"/>
            <a:ext cx="1835276" cy="584775"/>
          </a:xfrm>
          <a:prstGeom prst="rect">
            <a:avLst/>
          </a:prstGeom>
          <a:solidFill>
            <a:schemeClr val="accent2"/>
          </a:solidFill>
        </p:spPr>
        <p:txBody>
          <a:bodyPr wrap="square" rtlCol="0">
            <a:spAutoFit/>
          </a:bodyPr>
          <a:lstStyle/>
          <a:p>
            <a:r>
              <a:rPr lang="en-IN" sz="3200" b="1" dirty="0" smtClean="0"/>
              <a:t>CONNECT</a:t>
            </a:r>
            <a:endParaRPr lang="en-IN" sz="3200" b="1" dirty="0"/>
          </a:p>
        </p:txBody>
      </p:sp>
      <p:sp>
        <p:nvSpPr>
          <p:cNvPr id="4" name="Right Arrow 3"/>
          <p:cNvSpPr/>
          <p:nvPr/>
        </p:nvSpPr>
        <p:spPr>
          <a:xfrm>
            <a:off x="1680859" y="3163431"/>
            <a:ext cx="476679" cy="335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294" y="2950431"/>
            <a:ext cx="645226" cy="645226"/>
          </a:xfrm>
          <a:prstGeom prst="rect">
            <a:avLst/>
          </a:prstGeom>
        </p:spPr>
      </p:pic>
      <p:sp>
        <p:nvSpPr>
          <p:cNvPr id="6" name="Right Arrow 5"/>
          <p:cNvSpPr/>
          <p:nvPr/>
        </p:nvSpPr>
        <p:spPr>
          <a:xfrm>
            <a:off x="4090226" y="3163431"/>
            <a:ext cx="476679" cy="335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6905" y="1955349"/>
            <a:ext cx="3086453" cy="3086453"/>
          </a:xfrm>
          <a:prstGeom prst="rect">
            <a:avLst/>
          </a:prstGeom>
        </p:spPr>
      </p:pic>
      <p:sp>
        <p:nvSpPr>
          <p:cNvPr id="8" name="Right Arrow 7"/>
          <p:cNvSpPr/>
          <p:nvPr/>
        </p:nvSpPr>
        <p:spPr>
          <a:xfrm>
            <a:off x="7653489" y="3170691"/>
            <a:ext cx="476679" cy="335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6905" y="2654875"/>
            <a:ext cx="3374798" cy="1687399"/>
          </a:xfrm>
          <a:prstGeom prst="rect">
            <a:avLst/>
          </a:prstGeom>
        </p:spPr>
      </p:pic>
      <p:pic>
        <p:nvPicPr>
          <p:cNvPr id="11" name="Picture 10"/>
          <p:cNvPicPr>
            <a:picLocks noChangeAspect="1"/>
          </p:cNvPicPr>
          <p:nvPr/>
        </p:nvPicPr>
        <p:blipFill>
          <a:blip r:embed="rId7"/>
          <a:stretch>
            <a:fillRect/>
          </a:stretch>
        </p:blipFill>
        <p:spPr>
          <a:xfrm>
            <a:off x="9376477" y="120208"/>
            <a:ext cx="1911124" cy="1553616"/>
          </a:xfrm>
          <a:prstGeom prst="rect">
            <a:avLst/>
          </a:prstGeom>
        </p:spPr>
      </p:pic>
      <p:pic>
        <p:nvPicPr>
          <p:cNvPr id="14" name="Picture 13"/>
          <p:cNvPicPr>
            <a:picLocks noChangeAspect="1"/>
          </p:cNvPicPr>
          <p:nvPr/>
        </p:nvPicPr>
        <p:blipFill>
          <a:blip r:embed="rId8"/>
          <a:stretch>
            <a:fillRect/>
          </a:stretch>
        </p:blipFill>
        <p:spPr>
          <a:xfrm>
            <a:off x="9376477" y="3556194"/>
            <a:ext cx="2322777" cy="322506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98863" y="1463455"/>
            <a:ext cx="986029" cy="986029"/>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91609" y="2109334"/>
            <a:ext cx="986029" cy="986029"/>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84355" y="2769725"/>
            <a:ext cx="986029" cy="986029"/>
          </a:xfrm>
          <a:prstGeom prst="rect">
            <a:avLst/>
          </a:prstGeom>
        </p:spPr>
      </p:pic>
      <p:sp>
        <p:nvSpPr>
          <p:cNvPr id="18" name="Rounded Rectangle 17"/>
          <p:cNvSpPr/>
          <p:nvPr/>
        </p:nvSpPr>
        <p:spPr>
          <a:xfrm>
            <a:off x="8331200" y="0"/>
            <a:ext cx="3744686" cy="685800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1285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7" presetClass="entr" presetSubtype="0" fill="hold"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1000"/>
                                        <p:tgtEl>
                                          <p:spTgt spid="17"/>
                                        </p:tgtEl>
                                      </p:cBhvr>
                                    </p:animEffect>
                                    <p:anim calcmode="lin" valueType="num">
                                      <p:cBhvr>
                                        <p:cTn id="51" dur="1000" fill="hold"/>
                                        <p:tgtEl>
                                          <p:spTgt spid="17"/>
                                        </p:tgtEl>
                                        <p:attrNameLst>
                                          <p:attrName>ppt_x</p:attrName>
                                        </p:attrNameLst>
                                      </p:cBhvr>
                                      <p:tavLst>
                                        <p:tav tm="0">
                                          <p:val>
                                            <p:strVal val="#ppt_x"/>
                                          </p:val>
                                        </p:tav>
                                        <p:tav tm="100000">
                                          <p:val>
                                            <p:strVal val="#ppt_x"/>
                                          </p:val>
                                        </p:tav>
                                      </p:tavLst>
                                    </p:anim>
                                    <p:anim calcmode="lin" valueType="num">
                                      <p:cBhvr>
                                        <p:cTn id="5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7"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7" presetClass="entr" presetSubtype="0" fill="hold"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7" presetClass="entr" presetSubtype="0" fill="hold"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13" y="2159754"/>
            <a:ext cx="1201003" cy="2313510"/>
          </a:xfrm>
          <a:prstGeom prst="rect">
            <a:avLst/>
          </a:prstGeom>
        </p:spPr>
      </p:pic>
      <p:sp>
        <p:nvSpPr>
          <p:cNvPr id="3" name="TextBox 2"/>
          <p:cNvSpPr txBox="1"/>
          <p:nvPr/>
        </p:nvSpPr>
        <p:spPr>
          <a:xfrm>
            <a:off x="2148187" y="2851000"/>
            <a:ext cx="1835276" cy="1077218"/>
          </a:xfrm>
          <a:prstGeom prst="rect">
            <a:avLst/>
          </a:prstGeom>
          <a:solidFill>
            <a:schemeClr val="accent2"/>
          </a:solidFill>
        </p:spPr>
        <p:txBody>
          <a:bodyPr wrap="square" rtlCol="0">
            <a:spAutoFit/>
          </a:bodyPr>
          <a:lstStyle/>
          <a:p>
            <a:r>
              <a:rPr lang="en-IN" sz="3200" b="1" dirty="0" smtClean="0"/>
              <a:t>DELETE</a:t>
            </a:r>
          </a:p>
          <a:p>
            <a:r>
              <a:rPr lang="en-IN" sz="3200" b="1" dirty="0" smtClean="0"/>
              <a:t>ENTRY</a:t>
            </a:r>
            <a:endParaRPr lang="en-IN" sz="3200" b="1" dirty="0"/>
          </a:p>
        </p:txBody>
      </p:sp>
      <p:sp>
        <p:nvSpPr>
          <p:cNvPr id="4" name="Right Arrow 3"/>
          <p:cNvSpPr/>
          <p:nvPr/>
        </p:nvSpPr>
        <p:spPr>
          <a:xfrm>
            <a:off x="1622802" y="3148937"/>
            <a:ext cx="476679" cy="335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11" y="3066996"/>
            <a:ext cx="645226" cy="645226"/>
          </a:xfrm>
          <a:prstGeom prst="rect">
            <a:avLst/>
          </a:prstGeom>
        </p:spPr>
      </p:pic>
      <p:sp>
        <p:nvSpPr>
          <p:cNvPr id="6" name="Right Arrow 5"/>
          <p:cNvSpPr/>
          <p:nvPr/>
        </p:nvSpPr>
        <p:spPr>
          <a:xfrm>
            <a:off x="4032169" y="3148937"/>
            <a:ext cx="476679" cy="335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848" y="1940855"/>
            <a:ext cx="3086453" cy="3086453"/>
          </a:xfrm>
          <a:prstGeom prst="rect">
            <a:avLst/>
          </a:prstGeom>
        </p:spPr>
      </p:pic>
      <p:sp>
        <p:nvSpPr>
          <p:cNvPr id="8" name="Right Arrow 7"/>
          <p:cNvSpPr/>
          <p:nvPr/>
        </p:nvSpPr>
        <p:spPr>
          <a:xfrm>
            <a:off x="7595432" y="3156197"/>
            <a:ext cx="476679" cy="335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08848" y="2640381"/>
            <a:ext cx="3374798" cy="1687399"/>
          </a:xfrm>
          <a:prstGeom prst="rect">
            <a:avLst/>
          </a:prstGeom>
        </p:spPr>
      </p:pic>
      <p:pic>
        <p:nvPicPr>
          <p:cNvPr id="11" name="Picture 10"/>
          <p:cNvPicPr>
            <a:picLocks noChangeAspect="1"/>
          </p:cNvPicPr>
          <p:nvPr/>
        </p:nvPicPr>
        <p:blipFill>
          <a:blip r:embed="rId6"/>
          <a:stretch>
            <a:fillRect/>
          </a:stretch>
        </p:blipFill>
        <p:spPr>
          <a:xfrm>
            <a:off x="8257685" y="1620563"/>
            <a:ext cx="3760144" cy="3056747"/>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53378" y="3066996"/>
            <a:ext cx="3403600" cy="3403600"/>
          </a:xfrm>
          <a:prstGeom prst="rect">
            <a:avLst/>
          </a:prstGeom>
        </p:spPr>
      </p:pic>
    </p:spTree>
    <p:extLst>
      <p:ext uri="{BB962C8B-B14F-4D97-AF65-F5344CB8AC3E}">
        <p14:creationId xmlns:p14="http://schemas.microsoft.com/office/powerpoint/2010/main" val="198519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5440" y="1050925"/>
            <a:ext cx="9692640" cy="1325563"/>
          </a:xfrm>
        </p:spPr>
        <p:txBody>
          <a:bodyPr/>
          <a:lstStyle/>
          <a:p>
            <a:r>
              <a:rPr lang="en-US" b="1" dirty="0" smtClean="0"/>
              <a:t>BLOCK DIAGRAMS AND ALGORITHMS</a:t>
            </a:r>
            <a:endParaRPr lang="en-IN" b="1" dirty="0"/>
          </a:p>
        </p:txBody>
      </p:sp>
      <p:sp>
        <p:nvSpPr>
          <p:cNvPr id="4" name="TextBox 3"/>
          <p:cNvSpPr txBox="1"/>
          <p:nvPr/>
        </p:nvSpPr>
        <p:spPr>
          <a:xfrm>
            <a:off x="2651760" y="2849880"/>
            <a:ext cx="8305800" cy="1077218"/>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t>Asset Securing System</a:t>
            </a:r>
          </a:p>
          <a:p>
            <a:pPr marL="285750" indent="-285750">
              <a:buFont typeface="Arial" panose="020B0604020202020204" pitchFamily="34" charset="0"/>
              <a:buChar char="•"/>
            </a:pPr>
            <a:r>
              <a:rPr lang="en-US" sz="3200" dirty="0" smtClean="0"/>
              <a:t>Vehicle Monitoring System</a:t>
            </a:r>
            <a:endParaRPr lang="en-IN" sz="3200" dirty="0"/>
          </a:p>
        </p:txBody>
      </p:sp>
    </p:spTree>
    <p:extLst>
      <p:ext uri="{BB962C8B-B14F-4D97-AF65-F5344CB8AC3E}">
        <p14:creationId xmlns:p14="http://schemas.microsoft.com/office/powerpoint/2010/main" val="21179700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1639" y="2596805"/>
            <a:ext cx="1969179" cy="1969179"/>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2114" b="50222"/>
          <a:stretch/>
        </p:blipFill>
        <p:spPr>
          <a:xfrm>
            <a:off x="3925470" y="1478277"/>
            <a:ext cx="8229922" cy="3972885"/>
          </a:xfrm>
          <a:prstGeom prst="rect">
            <a:avLst/>
          </a:prstGeom>
        </p:spPr>
      </p:pic>
      <p:sp>
        <p:nvSpPr>
          <p:cNvPr id="7" name="TextBox 6"/>
          <p:cNvSpPr txBox="1"/>
          <p:nvPr/>
        </p:nvSpPr>
        <p:spPr>
          <a:xfrm>
            <a:off x="5016090" y="1965960"/>
            <a:ext cx="2173031" cy="923330"/>
          </a:xfrm>
          <a:prstGeom prst="rect">
            <a:avLst/>
          </a:prstGeom>
          <a:noFill/>
        </p:spPr>
        <p:txBody>
          <a:bodyPr wrap="none" rtlCol="0">
            <a:spAutoFit/>
          </a:bodyPr>
          <a:lstStyle/>
          <a:p>
            <a:r>
              <a:rPr lang="en-US" sz="5400" b="1" dirty="0" smtClean="0">
                <a:solidFill>
                  <a:schemeClr val="bg1"/>
                </a:solidFill>
              </a:rPr>
              <a:t>LOG IN</a:t>
            </a:r>
            <a:endParaRPr lang="en-IN" sz="5400" b="1" dirty="0">
              <a:solidFill>
                <a:schemeClr val="bg1"/>
              </a:solidFill>
            </a:endParaRPr>
          </a:p>
        </p:txBody>
      </p:sp>
      <p:sp>
        <p:nvSpPr>
          <p:cNvPr id="8" name="TextBox 7"/>
          <p:cNvSpPr txBox="1"/>
          <p:nvPr/>
        </p:nvSpPr>
        <p:spPr>
          <a:xfrm>
            <a:off x="5016090" y="3119731"/>
            <a:ext cx="6916830" cy="923330"/>
          </a:xfrm>
          <a:prstGeom prst="rect">
            <a:avLst/>
          </a:prstGeom>
          <a:noFill/>
        </p:spPr>
        <p:txBody>
          <a:bodyPr wrap="none" rtlCol="0">
            <a:spAutoFit/>
          </a:bodyPr>
          <a:lstStyle/>
          <a:p>
            <a:r>
              <a:rPr lang="en-US" sz="5400" b="1" dirty="0" smtClean="0">
                <a:solidFill>
                  <a:schemeClr val="bg1"/>
                </a:solidFill>
              </a:rPr>
              <a:t>CREATE NEW ACCOUNT</a:t>
            </a:r>
            <a:endParaRPr lang="en-IN" sz="5400" b="1" dirty="0">
              <a:solidFill>
                <a:schemeClr val="bg1"/>
              </a:solidFill>
            </a:endParaRPr>
          </a:p>
        </p:txBody>
      </p:sp>
      <p:sp>
        <p:nvSpPr>
          <p:cNvPr id="9" name="TextBox 8"/>
          <p:cNvSpPr txBox="1"/>
          <p:nvPr/>
        </p:nvSpPr>
        <p:spPr>
          <a:xfrm>
            <a:off x="5016089" y="4285446"/>
            <a:ext cx="4752583" cy="923330"/>
          </a:xfrm>
          <a:prstGeom prst="rect">
            <a:avLst/>
          </a:prstGeom>
          <a:noFill/>
        </p:spPr>
        <p:txBody>
          <a:bodyPr wrap="none" rtlCol="0">
            <a:spAutoFit/>
          </a:bodyPr>
          <a:lstStyle/>
          <a:p>
            <a:r>
              <a:rPr lang="en-US" sz="5400" b="1" dirty="0" smtClean="0">
                <a:solidFill>
                  <a:schemeClr val="bg1"/>
                </a:solidFill>
              </a:rPr>
              <a:t>REMOVE ENTRY</a:t>
            </a:r>
            <a:endParaRPr lang="en-IN" sz="5400" b="1" dirty="0">
              <a:solidFill>
                <a:schemeClr val="bg1"/>
              </a:solidFill>
            </a:endParaRPr>
          </a:p>
        </p:txBody>
      </p:sp>
      <p:pic>
        <p:nvPicPr>
          <p:cNvPr id="10" name="Picture 9"/>
          <p:cNvPicPr>
            <a:picLocks noChangeAspect="1"/>
          </p:cNvPicPr>
          <p:nvPr/>
        </p:nvPicPr>
        <p:blipFill>
          <a:blip r:embed="rId4"/>
          <a:stretch>
            <a:fillRect/>
          </a:stretch>
        </p:blipFill>
        <p:spPr>
          <a:xfrm>
            <a:off x="2243290" y="3310100"/>
            <a:ext cx="877900" cy="542591"/>
          </a:xfrm>
          <a:prstGeom prst="rect">
            <a:avLst/>
          </a:prstGeom>
        </p:spPr>
      </p:pic>
    </p:spTree>
    <p:extLst>
      <p:ext uri="{BB962C8B-B14F-4D97-AF65-F5344CB8AC3E}">
        <p14:creationId xmlns:p14="http://schemas.microsoft.com/office/powerpoint/2010/main" val="385024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48014" y="2151800"/>
            <a:ext cx="963251" cy="2036240"/>
          </a:xfrm>
          <a:prstGeom prst="rect">
            <a:avLst/>
          </a:prstGeom>
        </p:spPr>
      </p:pic>
      <p:sp>
        <p:nvSpPr>
          <p:cNvPr id="4" name="Right Arrow 3"/>
          <p:cNvSpPr/>
          <p:nvPr/>
        </p:nvSpPr>
        <p:spPr>
          <a:xfrm>
            <a:off x="1490492" y="2842260"/>
            <a:ext cx="624840" cy="472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2194559" y="2590800"/>
            <a:ext cx="1722120" cy="975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Create New Account</a:t>
            </a:r>
            <a:endParaRPr lang="en-IN" sz="2400" b="1"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7737" y="363632"/>
            <a:ext cx="1308236" cy="145359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99836" y="1817227"/>
            <a:ext cx="1792723" cy="199191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1891" y="3995443"/>
            <a:ext cx="2011292" cy="2234769"/>
          </a:xfrm>
          <a:prstGeom prst="rect">
            <a:avLst/>
          </a:prstGeom>
        </p:spPr>
      </p:pic>
      <p:sp>
        <p:nvSpPr>
          <p:cNvPr id="9" name="TextBox 8"/>
          <p:cNvSpPr txBox="1"/>
          <p:nvPr/>
        </p:nvSpPr>
        <p:spPr>
          <a:xfrm>
            <a:off x="6357296" y="566715"/>
            <a:ext cx="1348928" cy="830997"/>
          </a:xfrm>
          <a:prstGeom prst="rect">
            <a:avLst/>
          </a:prstGeom>
          <a:noFill/>
        </p:spPr>
        <p:txBody>
          <a:bodyPr wrap="square" rtlCol="0">
            <a:spAutoFit/>
          </a:bodyPr>
          <a:lstStyle/>
          <a:p>
            <a:r>
              <a:rPr lang="en-IN" sz="2400" b="1" dirty="0" smtClean="0"/>
              <a:t>Fill Details</a:t>
            </a:r>
            <a:endParaRPr lang="en-IN" sz="2400" b="1" dirty="0"/>
          </a:p>
        </p:txBody>
      </p:sp>
      <p:sp>
        <p:nvSpPr>
          <p:cNvPr id="10" name="TextBox 9"/>
          <p:cNvSpPr txBox="1"/>
          <p:nvPr/>
        </p:nvSpPr>
        <p:spPr>
          <a:xfrm>
            <a:off x="6633036" y="2507823"/>
            <a:ext cx="2038523" cy="1200329"/>
          </a:xfrm>
          <a:prstGeom prst="rect">
            <a:avLst/>
          </a:prstGeom>
          <a:noFill/>
        </p:spPr>
        <p:txBody>
          <a:bodyPr wrap="square" rtlCol="0">
            <a:spAutoFit/>
          </a:bodyPr>
          <a:lstStyle/>
          <a:p>
            <a:r>
              <a:rPr lang="en-IN" sz="2400" b="1" dirty="0" smtClean="0"/>
              <a:t>Scan</a:t>
            </a:r>
          </a:p>
          <a:p>
            <a:r>
              <a:rPr lang="en-IN" sz="2400" b="1" dirty="0" smtClean="0"/>
              <a:t>Authorization </a:t>
            </a:r>
          </a:p>
          <a:p>
            <a:r>
              <a:rPr lang="en-IN" sz="2400" b="1" dirty="0" smtClean="0"/>
              <a:t>Card</a:t>
            </a:r>
            <a:endParaRPr lang="en-IN" sz="2400" b="1" dirty="0"/>
          </a:p>
        </p:txBody>
      </p:sp>
      <p:sp>
        <p:nvSpPr>
          <p:cNvPr id="11" name="TextBox 10"/>
          <p:cNvSpPr txBox="1"/>
          <p:nvPr/>
        </p:nvSpPr>
        <p:spPr>
          <a:xfrm>
            <a:off x="6633037" y="4431739"/>
            <a:ext cx="1393516" cy="830997"/>
          </a:xfrm>
          <a:prstGeom prst="rect">
            <a:avLst/>
          </a:prstGeom>
          <a:noFill/>
        </p:spPr>
        <p:txBody>
          <a:bodyPr wrap="square" rtlCol="0">
            <a:spAutoFit/>
          </a:bodyPr>
          <a:lstStyle/>
          <a:p>
            <a:r>
              <a:rPr lang="en-IN" sz="2400" b="1" dirty="0" smtClean="0"/>
              <a:t>Add </a:t>
            </a:r>
          </a:p>
          <a:p>
            <a:r>
              <a:rPr lang="en-IN" sz="2400" b="1" dirty="0" smtClean="0"/>
              <a:t>Password</a:t>
            </a:r>
            <a:endParaRPr lang="en-IN" sz="2400" b="1" dirty="0"/>
          </a:p>
        </p:txBody>
      </p:sp>
      <p:sp>
        <p:nvSpPr>
          <p:cNvPr id="12" name="Rectangle 11"/>
          <p:cNvSpPr/>
          <p:nvPr/>
        </p:nvSpPr>
        <p:spPr>
          <a:xfrm>
            <a:off x="4818750" y="29686"/>
            <a:ext cx="3974729" cy="64443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ight Arrow 12"/>
          <p:cNvSpPr/>
          <p:nvPr/>
        </p:nvSpPr>
        <p:spPr>
          <a:xfrm>
            <a:off x="4017621" y="2842260"/>
            <a:ext cx="624840" cy="472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ight Arrow 13"/>
          <p:cNvSpPr/>
          <p:nvPr/>
        </p:nvSpPr>
        <p:spPr>
          <a:xfrm>
            <a:off x="8969768" y="2842260"/>
            <a:ext cx="624840" cy="472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p:cNvPicPr>
            <a:picLocks noChangeAspect="1"/>
          </p:cNvPicPr>
          <p:nvPr/>
        </p:nvPicPr>
        <p:blipFill>
          <a:blip r:embed="rId6"/>
          <a:stretch>
            <a:fillRect/>
          </a:stretch>
        </p:blipFill>
        <p:spPr>
          <a:xfrm>
            <a:off x="9552203" y="1849465"/>
            <a:ext cx="2639797" cy="2145978"/>
          </a:xfrm>
          <a:prstGeom prst="rect">
            <a:avLst/>
          </a:prstGeom>
        </p:spPr>
      </p:pic>
    </p:spTree>
    <p:extLst>
      <p:ext uri="{BB962C8B-B14F-4D97-AF65-F5344CB8AC3E}">
        <p14:creationId xmlns:p14="http://schemas.microsoft.com/office/powerpoint/2010/main" val="86488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mph" presetSubtype="2" fill="hold" nodeType="clickEffect">
                                  <p:stCondLst>
                                    <p:cond delay="0"/>
                                  </p:stCondLst>
                                  <p:childTnLst>
                                    <p:animClr clrSpc="rgb" dir="cw">
                                      <p:cBhvr>
                                        <p:cTn id="28" dur="2000" fill="hold"/>
                                        <p:tgtEl>
                                          <p:spTgt spid="9"/>
                                        </p:tgtEl>
                                        <p:attrNameLst>
                                          <p:attrName>fillcolor</p:attrName>
                                        </p:attrNameLst>
                                      </p:cBhvr>
                                      <p:to>
                                        <a:schemeClr val="accent2"/>
                                      </p:to>
                                    </p:animClr>
                                    <p:set>
                                      <p:cBhvr>
                                        <p:cTn id="29" dur="2000" fill="hold"/>
                                        <p:tgtEl>
                                          <p:spTgt spid="9"/>
                                        </p:tgtEl>
                                        <p:attrNameLst>
                                          <p:attrName>fill.type</p:attrName>
                                        </p:attrNameLst>
                                      </p:cBhvr>
                                      <p:to>
                                        <p:strVal val="solid"/>
                                      </p:to>
                                    </p:set>
                                    <p:set>
                                      <p:cBhvr>
                                        <p:cTn id="30" dur="2000" fill="hold"/>
                                        <p:tgtEl>
                                          <p:spTgt spid="9"/>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dir="cw">
                                      <p:cBhvr>
                                        <p:cTn id="40" dur="2000" fill="hold"/>
                                        <p:tgtEl>
                                          <p:spTgt spid="10"/>
                                        </p:tgtEl>
                                        <p:attrNameLst>
                                          <p:attrName>fillcolor</p:attrName>
                                        </p:attrNameLst>
                                      </p:cBhvr>
                                      <p:to>
                                        <a:schemeClr val="accent2"/>
                                      </p:to>
                                    </p:animClr>
                                    <p:set>
                                      <p:cBhvr>
                                        <p:cTn id="41" dur="2000" fill="hold"/>
                                        <p:tgtEl>
                                          <p:spTgt spid="10"/>
                                        </p:tgtEl>
                                        <p:attrNameLst>
                                          <p:attrName>fill.type</p:attrName>
                                        </p:attrNameLst>
                                      </p:cBhvr>
                                      <p:to>
                                        <p:strVal val="solid"/>
                                      </p:to>
                                    </p:set>
                                    <p:set>
                                      <p:cBhvr>
                                        <p:cTn id="42" dur="2000" fill="hold"/>
                                        <p:tgtEl>
                                          <p:spTgt spid="10"/>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2000" fill="hold"/>
                                        <p:tgtEl>
                                          <p:spTgt spid="11"/>
                                        </p:tgtEl>
                                        <p:attrNameLst>
                                          <p:attrName>fillcolor</p:attrName>
                                        </p:attrNameLst>
                                      </p:cBhvr>
                                      <p:to>
                                        <a:schemeClr val="accent2"/>
                                      </p:to>
                                    </p:animClr>
                                    <p:set>
                                      <p:cBhvr>
                                        <p:cTn id="53" dur="2000" fill="hold"/>
                                        <p:tgtEl>
                                          <p:spTgt spid="11"/>
                                        </p:tgtEl>
                                        <p:attrNameLst>
                                          <p:attrName>fill.type</p:attrName>
                                        </p:attrNameLst>
                                      </p:cBhvr>
                                      <p:to>
                                        <p:strVal val="solid"/>
                                      </p:to>
                                    </p:set>
                                    <p:set>
                                      <p:cBhvr>
                                        <p:cTn id="54" dur="2000" fill="hold"/>
                                        <p:tgtEl>
                                          <p:spTgt spid="11"/>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P spid="10" grpId="0"/>
      <p:bldP spid="11" grpId="0"/>
      <p:bldP spid="12" grpId="0" animBg="1"/>
      <p:bldP spid="13" grpId="0" animBg="1"/>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675547" y="1874415"/>
            <a:ext cx="2889754" cy="2408129"/>
          </a:xfrm>
          <a:prstGeom prst="rect">
            <a:avLst/>
          </a:prstGeom>
        </p:spPr>
      </p:pic>
      <p:pic>
        <p:nvPicPr>
          <p:cNvPr id="3" name="Picture 2"/>
          <p:cNvPicPr>
            <a:picLocks noChangeAspect="1"/>
          </p:cNvPicPr>
          <p:nvPr/>
        </p:nvPicPr>
        <p:blipFill>
          <a:blip r:embed="rId3"/>
          <a:stretch>
            <a:fillRect/>
          </a:stretch>
        </p:blipFill>
        <p:spPr>
          <a:xfrm>
            <a:off x="472440" y="2230959"/>
            <a:ext cx="963251" cy="2036240"/>
          </a:xfrm>
          <a:prstGeom prst="rect">
            <a:avLst/>
          </a:prstGeom>
        </p:spPr>
      </p:pic>
      <p:sp>
        <p:nvSpPr>
          <p:cNvPr id="4" name="Right Arrow 3"/>
          <p:cNvSpPr/>
          <p:nvPr/>
        </p:nvSpPr>
        <p:spPr>
          <a:xfrm>
            <a:off x="1490492" y="2842260"/>
            <a:ext cx="624840" cy="472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2194559" y="2590800"/>
            <a:ext cx="1722120" cy="975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LOG IN</a:t>
            </a:r>
            <a:endParaRPr lang="en-IN" sz="2400" b="1" dirty="0"/>
          </a:p>
        </p:txBody>
      </p:sp>
      <p:sp>
        <p:nvSpPr>
          <p:cNvPr id="6" name="Right Arrow 5"/>
          <p:cNvSpPr/>
          <p:nvPr/>
        </p:nvSpPr>
        <p:spPr>
          <a:xfrm>
            <a:off x="4017621" y="2842260"/>
            <a:ext cx="624840" cy="472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27315" r="25051"/>
          <a:stretch/>
        </p:blipFill>
        <p:spPr>
          <a:xfrm>
            <a:off x="5649683" y="3046434"/>
            <a:ext cx="1163000" cy="1220765"/>
          </a:xfrm>
          <a:prstGeom prst="rect">
            <a:avLst/>
          </a:prstGeom>
        </p:spPr>
      </p:pic>
      <p:sp>
        <p:nvSpPr>
          <p:cNvPr id="11" name="Right Arrow 10"/>
          <p:cNvSpPr/>
          <p:nvPr/>
        </p:nvSpPr>
        <p:spPr>
          <a:xfrm>
            <a:off x="7699329" y="2842259"/>
            <a:ext cx="624840" cy="472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8415606" y="350520"/>
            <a:ext cx="3578271" cy="617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5"/>
          <a:stretch>
            <a:fillRect/>
          </a:stretch>
        </p:blipFill>
        <p:spPr>
          <a:xfrm>
            <a:off x="8778162" y="696281"/>
            <a:ext cx="2639797" cy="2145978"/>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06031" y="4282544"/>
            <a:ext cx="997419" cy="2120979"/>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79900" y="3044241"/>
            <a:ext cx="1036320" cy="1036320"/>
          </a:xfrm>
          <a:prstGeom prst="rect">
            <a:avLst/>
          </a:prstGeom>
        </p:spPr>
      </p:pic>
    </p:spTree>
    <p:extLst>
      <p:ext uri="{BB962C8B-B14F-4D97-AF65-F5344CB8AC3E}">
        <p14:creationId xmlns:p14="http://schemas.microsoft.com/office/powerpoint/2010/main" val="106578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xit" presetSubtype="0" fill="hold" nodeType="clickEffect">
                                  <p:stCondLst>
                                    <p:cond delay="0"/>
                                  </p:stCondLst>
                                  <p:childTnLst>
                                    <p:animEffect transition="out" filter="fade">
                                      <p:cBhvr>
                                        <p:cTn id="36" dur="1000"/>
                                        <p:tgtEl>
                                          <p:spTgt spid="15"/>
                                        </p:tgtEl>
                                      </p:cBhvr>
                                    </p:animEffect>
                                    <p:anim calcmode="lin" valueType="num">
                                      <p:cBhvr>
                                        <p:cTn id="37" dur="1000"/>
                                        <p:tgtEl>
                                          <p:spTgt spid="15"/>
                                        </p:tgtEl>
                                        <p:attrNameLst>
                                          <p:attrName>ppt_x</p:attrName>
                                        </p:attrNameLst>
                                      </p:cBhvr>
                                      <p:tavLst>
                                        <p:tav tm="0">
                                          <p:val>
                                            <p:strVal val="ppt_x"/>
                                          </p:val>
                                        </p:tav>
                                        <p:tav tm="100000">
                                          <p:val>
                                            <p:strVal val="ppt_x"/>
                                          </p:val>
                                        </p:tav>
                                      </p:tavLst>
                                    </p:anim>
                                    <p:anim calcmode="lin" valueType="num">
                                      <p:cBhvr>
                                        <p:cTn id="38" dur="1000"/>
                                        <p:tgtEl>
                                          <p:spTgt spid="15"/>
                                        </p:tgtEl>
                                        <p:attrNameLst>
                                          <p:attrName>ppt_y</p:attrName>
                                        </p:attrNameLst>
                                      </p:cBhvr>
                                      <p:tavLst>
                                        <p:tav tm="0">
                                          <p:val>
                                            <p:strVal val="ppt_y"/>
                                          </p:val>
                                        </p:tav>
                                        <p:tav tm="100000">
                                          <p:val>
                                            <p:strVal val="ppt_y+.1"/>
                                          </p:val>
                                        </p:tav>
                                      </p:tavLst>
                                    </p:anim>
                                    <p:set>
                                      <p:cBhvr>
                                        <p:cTn id="39"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1" grpId="0"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8014" y="2151800"/>
            <a:ext cx="963251" cy="2036240"/>
          </a:xfrm>
          <a:prstGeom prst="rect">
            <a:avLst/>
          </a:prstGeom>
        </p:spPr>
      </p:pic>
      <p:sp>
        <p:nvSpPr>
          <p:cNvPr id="6" name="Right Arrow 5"/>
          <p:cNvSpPr/>
          <p:nvPr/>
        </p:nvSpPr>
        <p:spPr>
          <a:xfrm>
            <a:off x="1431097" y="2994660"/>
            <a:ext cx="539455" cy="350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1990384" y="2651760"/>
            <a:ext cx="2327128" cy="1036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Remove Entry</a:t>
            </a:r>
            <a:endParaRPr lang="en-IN" sz="2800" b="1" dirty="0"/>
          </a:p>
        </p:txBody>
      </p:sp>
      <p:sp>
        <p:nvSpPr>
          <p:cNvPr id="8" name="Right Arrow 7"/>
          <p:cNvSpPr/>
          <p:nvPr/>
        </p:nvSpPr>
        <p:spPr>
          <a:xfrm>
            <a:off x="4357176" y="2994660"/>
            <a:ext cx="539455" cy="350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3"/>
          <a:stretch>
            <a:fillRect/>
          </a:stretch>
        </p:blipFill>
        <p:spPr>
          <a:xfrm>
            <a:off x="4936295" y="1996335"/>
            <a:ext cx="2889754" cy="2408129"/>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27315" r="25051"/>
          <a:stretch/>
        </p:blipFill>
        <p:spPr>
          <a:xfrm>
            <a:off x="5910431" y="3168354"/>
            <a:ext cx="1163000" cy="1220765"/>
          </a:xfrm>
          <a:prstGeom prst="rect">
            <a:avLst/>
          </a:prstGeom>
        </p:spPr>
      </p:pic>
      <p:pic>
        <p:nvPicPr>
          <p:cNvPr id="11" name="Picture 10"/>
          <p:cNvPicPr>
            <a:picLocks noChangeAspect="1"/>
          </p:cNvPicPr>
          <p:nvPr/>
        </p:nvPicPr>
        <p:blipFill>
          <a:blip r:embed="rId5"/>
          <a:stretch>
            <a:fillRect/>
          </a:stretch>
        </p:blipFill>
        <p:spPr>
          <a:xfrm>
            <a:off x="8571547" y="2098460"/>
            <a:ext cx="2638425" cy="2143125"/>
          </a:xfrm>
          <a:prstGeom prst="rect">
            <a:avLst/>
          </a:prstGeom>
        </p:spPr>
      </p:pic>
      <p:sp>
        <p:nvSpPr>
          <p:cNvPr id="12" name="Right Arrow 11"/>
          <p:cNvSpPr/>
          <p:nvPr/>
        </p:nvSpPr>
        <p:spPr>
          <a:xfrm>
            <a:off x="7877616" y="2994660"/>
            <a:ext cx="539455" cy="350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38176" y="2580425"/>
            <a:ext cx="2971800" cy="2971800"/>
          </a:xfrm>
          <a:prstGeom prst="rect">
            <a:avLst/>
          </a:prstGeom>
        </p:spPr>
      </p:pic>
    </p:spTree>
    <p:extLst>
      <p:ext uri="{BB962C8B-B14F-4D97-AF65-F5344CB8AC3E}">
        <p14:creationId xmlns:p14="http://schemas.microsoft.com/office/powerpoint/2010/main" val="220994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227965"/>
            <a:ext cx="10515600" cy="1325563"/>
          </a:xfrm>
        </p:spPr>
        <p:txBody>
          <a:bodyPr/>
          <a:lstStyle/>
          <a:p>
            <a:r>
              <a:rPr lang="en-US" b="1" dirty="0" smtClean="0"/>
              <a:t>GPS Track</a:t>
            </a:r>
            <a:endParaRPr lang="en-IN"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280" y="1320904"/>
            <a:ext cx="9631680" cy="5415176"/>
          </a:xfrm>
          <a:prstGeom prst="rect">
            <a:avLst/>
          </a:prstGeom>
        </p:spPr>
      </p:pic>
    </p:spTree>
    <p:extLst>
      <p:ext uri="{BB962C8B-B14F-4D97-AF65-F5344CB8AC3E}">
        <p14:creationId xmlns:p14="http://schemas.microsoft.com/office/powerpoint/2010/main" val="23703583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120" y="350520"/>
            <a:ext cx="11734800" cy="6370975"/>
          </a:xfrm>
          <a:prstGeom prst="rect">
            <a:avLst/>
          </a:prstGeom>
          <a:noFill/>
        </p:spPr>
        <p:txBody>
          <a:bodyPr wrap="square" rtlCol="0">
            <a:spAutoFit/>
          </a:bodyPr>
          <a:lstStyle/>
          <a:p>
            <a:pPr marL="285750" indent="-285750" algn="just">
              <a:buFont typeface="Wingdings" panose="05000000000000000000" pitchFamily="2" charset="2"/>
              <a:buChar char="§"/>
            </a:pPr>
            <a:r>
              <a:rPr lang="en-IN" sz="2400" b="1" dirty="0" smtClean="0"/>
              <a:t>ESP32 memory partition management :</a:t>
            </a:r>
            <a:r>
              <a:rPr lang="en-IN" sz="2400" dirty="0" smtClean="0"/>
              <a:t>  </a:t>
            </a:r>
          </a:p>
          <a:p>
            <a:pPr algn="just"/>
            <a:r>
              <a:rPr lang="en-IN" sz="2400" dirty="0" smtClean="0"/>
              <a:t>The default partition scheme for ESP32, used by the Arduino IDE is such that only 1.2 MB out of 4 MB flash is dedicated for our application code and the rest memory gets reserved for OTA (Over the air update ) and SPIFFS. Since the libraries for Bluetooth low energy (BLE) are quiet large, it caused problem in adding the codes for connecting to the database.  This problem was solved by repartitioning of the memory in the partition CSV file used by the software. The application code data size was reallocated to 3.8MB and the remaining 0.2 MB was allocated to OTA and SPIFFS.</a:t>
            </a:r>
            <a:endParaRPr lang="en-IN" sz="2400" b="1" dirty="0" smtClean="0"/>
          </a:p>
          <a:p>
            <a:pPr marL="285750" indent="-285750" algn="just">
              <a:buFont typeface="Wingdings" panose="05000000000000000000" pitchFamily="2" charset="2"/>
              <a:buChar char="§"/>
            </a:pPr>
            <a:r>
              <a:rPr lang="en-IN" sz="2400" b="1" dirty="0" smtClean="0"/>
              <a:t>Resource Problem for MongoDB: </a:t>
            </a:r>
          </a:p>
          <a:p>
            <a:pPr algn="just"/>
            <a:r>
              <a:rPr lang="en-IN" sz="2400" dirty="0" smtClean="0"/>
              <a:t>Due to frequent updates in MongoDB, the resources present in internet for learning the handling of this database were outdated. Many options were removed, renamed or merged with another settings. Many times we had to run hit and trial method to observe and learn. This consumed a lot of time in the beginning.</a:t>
            </a:r>
            <a:endParaRPr lang="en-IN" sz="2400" b="1" dirty="0" smtClean="0"/>
          </a:p>
          <a:p>
            <a:pPr marL="285750" indent="-285750" algn="just">
              <a:buFont typeface="Wingdings" panose="05000000000000000000" pitchFamily="2" charset="2"/>
              <a:buChar char="§"/>
            </a:pPr>
            <a:r>
              <a:rPr lang="en-IN" sz="2400" b="1" dirty="0" smtClean="0"/>
              <a:t>Handling Interlocks between different threads:</a:t>
            </a:r>
          </a:p>
          <a:p>
            <a:pPr algn="just"/>
            <a:r>
              <a:rPr lang="en-IN" sz="2400" dirty="0" smtClean="0"/>
              <a:t> By default all the processes defined in the app were parallel. Due to this, during verification the app responded wrongly in case of any delay in receiving https response. This problem was handled by making the processes sequential by the use of flags.</a:t>
            </a:r>
          </a:p>
        </p:txBody>
      </p:sp>
    </p:spTree>
    <p:extLst>
      <p:ext uri="{BB962C8B-B14F-4D97-AF65-F5344CB8AC3E}">
        <p14:creationId xmlns:p14="http://schemas.microsoft.com/office/powerpoint/2010/main" val="38388488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92480" y="350580"/>
            <a:ext cx="10713720" cy="6370975"/>
          </a:xfrm>
          <a:prstGeom prst="rect">
            <a:avLst/>
          </a:prstGeom>
        </p:spPr>
        <p:txBody>
          <a:bodyPr wrap="square">
            <a:spAutoFit/>
          </a:bodyPr>
          <a:lstStyle/>
          <a:p>
            <a:pPr marL="285750" lvl="0" indent="-285750" algn="just">
              <a:buFont typeface="Wingdings" panose="05000000000000000000" pitchFamily="2" charset="2"/>
              <a:buChar char="§"/>
            </a:pPr>
            <a:r>
              <a:rPr lang="en-IN" sz="2400" b="1" dirty="0">
                <a:solidFill>
                  <a:prstClr val="black"/>
                </a:solidFill>
              </a:rPr>
              <a:t>Software serial Problem</a:t>
            </a:r>
            <a:r>
              <a:rPr lang="en-IN" sz="2400" b="1" dirty="0" smtClean="0">
                <a:solidFill>
                  <a:prstClr val="black"/>
                </a:solidFill>
              </a:rPr>
              <a:t>:</a:t>
            </a:r>
          </a:p>
          <a:p>
            <a:pPr lvl="0" algn="just"/>
            <a:r>
              <a:rPr lang="en-IN" sz="2400" dirty="0" smtClean="0">
                <a:solidFill>
                  <a:prstClr val="black"/>
                </a:solidFill>
              </a:rPr>
              <a:t>Using software serial UART communication for interfacing GPS and GSM modules created a problem. This library is poor in handling interrupts and causes corruption  of data.  Due to this both the GPS and GSM interface were separately successful but it caused problem when we merged them. Since the ESP32 board has extra unused UART pins, this problem was solved by using Hardware serial UART communication. </a:t>
            </a:r>
            <a:endParaRPr lang="en-IN" sz="2400" dirty="0">
              <a:solidFill>
                <a:prstClr val="black"/>
              </a:solidFill>
            </a:endParaRPr>
          </a:p>
          <a:p>
            <a:pPr marL="285750" lvl="0" indent="-285750" algn="just">
              <a:buFont typeface="Wingdings" panose="05000000000000000000" pitchFamily="2" charset="2"/>
              <a:buChar char="§"/>
            </a:pPr>
            <a:r>
              <a:rPr lang="en-IN" sz="2400" b="1" dirty="0">
                <a:solidFill>
                  <a:prstClr val="black"/>
                </a:solidFill>
              </a:rPr>
              <a:t>HTTPS request failure problem:</a:t>
            </a:r>
          </a:p>
          <a:p>
            <a:pPr lvl="0" algn="just"/>
            <a:r>
              <a:rPr lang="en-IN" sz="2400" dirty="0">
                <a:solidFill>
                  <a:prstClr val="black"/>
                </a:solidFill>
              </a:rPr>
              <a:t>The </a:t>
            </a:r>
            <a:r>
              <a:rPr lang="en-IN" sz="2400" dirty="0" smtClean="0">
                <a:solidFill>
                  <a:prstClr val="black"/>
                </a:solidFill>
              </a:rPr>
              <a:t>software </a:t>
            </a:r>
            <a:r>
              <a:rPr lang="en-IN" sz="2400" dirty="0">
                <a:solidFill>
                  <a:prstClr val="black"/>
                </a:solidFill>
              </a:rPr>
              <a:t>and </a:t>
            </a:r>
            <a:r>
              <a:rPr lang="en-IN" sz="2400" dirty="0" smtClean="0">
                <a:solidFill>
                  <a:prstClr val="black"/>
                </a:solidFill>
              </a:rPr>
              <a:t>hardware </a:t>
            </a:r>
            <a:r>
              <a:rPr lang="en-IN" sz="2400" dirty="0">
                <a:solidFill>
                  <a:prstClr val="black"/>
                </a:solidFill>
              </a:rPr>
              <a:t>used in this project are interconnected to each other by the cloud MongoDB. For every communication action, https requests are made to the cloud. Due to network problem, if these https request  gets failed, the whole process gets interrupted. In this case the users had to make multiple attempts for same task from their app. This problem was later on solved by checking the response codes and resending request in case of failure.</a:t>
            </a:r>
          </a:p>
          <a:p>
            <a:pPr marL="285750" lvl="0" indent="-285750" algn="just">
              <a:buFont typeface="Wingdings" panose="05000000000000000000" pitchFamily="2" charset="2"/>
              <a:buChar char="§"/>
            </a:pPr>
            <a:r>
              <a:rPr lang="en-IN" sz="2400" b="1" dirty="0">
                <a:solidFill>
                  <a:prstClr val="black"/>
                </a:solidFill>
              </a:rPr>
              <a:t>Password exposure in MongoDB: </a:t>
            </a:r>
            <a:endParaRPr lang="en-IN" sz="2400" b="1" dirty="0" smtClean="0">
              <a:solidFill>
                <a:prstClr val="black"/>
              </a:solidFill>
            </a:endParaRPr>
          </a:p>
          <a:p>
            <a:pPr lvl="0" algn="just"/>
            <a:r>
              <a:rPr lang="en-IN" sz="2400" dirty="0" smtClean="0">
                <a:solidFill>
                  <a:prstClr val="black"/>
                </a:solidFill>
              </a:rPr>
              <a:t>MongoDB stores all the information of users and conductors. This data also contains the login passwords. This will get exposed to the official workers of the bus company. Therefore an encryption scheme is used to for storing the passwords safely.</a:t>
            </a:r>
            <a:endParaRPr lang="en-IN" sz="2400" dirty="0">
              <a:solidFill>
                <a:prstClr val="black"/>
              </a:solidFill>
            </a:endParaRPr>
          </a:p>
        </p:txBody>
      </p:sp>
    </p:spTree>
    <p:extLst>
      <p:ext uri="{BB962C8B-B14F-4D97-AF65-F5344CB8AC3E}">
        <p14:creationId xmlns:p14="http://schemas.microsoft.com/office/powerpoint/2010/main" val="30359575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97780" y="231468"/>
            <a:ext cx="4883319" cy="2822207"/>
          </a:xfrm>
          <a:prstGeom prst="rect">
            <a:avLst/>
          </a:prstGeom>
        </p:spPr>
      </p:pic>
      <p:pic>
        <p:nvPicPr>
          <p:cNvPr id="11" name="Picture 10"/>
          <p:cNvPicPr>
            <a:picLocks noChangeAspect="1"/>
          </p:cNvPicPr>
          <p:nvPr/>
        </p:nvPicPr>
        <p:blipFill>
          <a:blip r:embed="rId3"/>
          <a:stretch>
            <a:fillRect/>
          </a:stretch>
        </p:blipFill>
        <p:spPr>
          <a:xfrm>
            <a:off x="6417542" y="231469"/>
            <a:ext cx="5073629" cy="2822206"/>
          </a:xfrm>
          <a:prstGeom prst="rect">
            <a:avLst/>
          </a:prstGeom>
        </p:spPr>
      </p:pic>
      <p:pic>
        <p:nvPicPr>
          <p:cNvPr id="12" name="Picture 11"/>
          <p:cNvPicPr>
            <a:picLocks noChangeAspect="1"/>
          </p:cNvPicPr>
          <p:nvPr/>
        </p:nvPicPr>
        <p:blipFill>
          <a:blip r:embed="rId4"/>
          <a:stretch>
            <a:fillRect/>
          </a:stretch>
        </p:blipFill>
        <p:spPr>
          <a:xfrm>
            <a:off x="697780" y="3968405"/>
            <a:ext cx="10793391" cy="2091109"/>
          </a:xfrm>
          <a:prstGeom prst="rect">
            <a:avLst/>
          </a:prstGeom>
        </p:spPr>
      </p:pic>
      <p:sp>
        <p:nvSpPr>
          <p:cNvPr id="13" name="TextBox 12"/>
          <p:cNvSpPr txBox="1"/>
          <p:nvPr/>
        </p:nvSpPr>
        <p:spPr>
          <a:xfrm>
            <a:off x="1280160" y="3054816"/>
            <a:ext cx="3106428" cy="369332"/>
          </a:xfrm>
          <a:prstGeom prst="rect">
            <a:avLst/>
          </a:prstGeom>
          <a:noFill/>
        </p:spPr>
        <p:txBody>
          <a:bodyPr wrap="none" rtlCol="0">
            <a:spAutoFit/>
          </a:bodyPr>
          <a:lstStyle/>
          <a:p>
            <a:pPr algn="ctr"/>
            <a:r>
              <a:rPr lang="en-IN" dirty="0" smtClean="0"/>
              <a:t>Sample document for OTP data</a:t>
            </a:r>
            <a:endParaRPr lang="en-IN" dirty="0"/>
          </a:p>
        </p:txBody>
      </p:sp>
      <p:sp>
        <p:nvSpPr>
          <p:cNvPr id="14" name="TextBox 13"/>
          <p:cNvSpPr txBox="1"/>
          <p:nvPr/>
        </p:nvSpPr>
        <p:spPr>
          <a:xfrm>
            <a:off x="7499345" y="3053676"/>
            <a:ext cx="3240887" cy="369332"/>
          </a:xfrm>
          <a:prstGeom prst="rect">
            <a:avLst/>
          </a:prstGeom>
          <a:noFill/>
        </p:spPr>
        <p:txBody>
          <a:bodyPr wrap="none" rtlCol="0">
            <a:spAutoFit/>
          </a:bodyPr>
          <a:lstStyle/>
          <a:p>
            <a:pPr algn="ctr"/>
            <a:r>
              <a:rPr lang="en-IN" dirty="0" smtClean="0"/>
              <a:t>Sample documents for Lock data</a:t>
            </a:r>
            <a:endParaRPr lang="en-IN" dirty="0"/>
          </a:p>
        </p:txBody>
      </p:sp>
      <p:sp>
        <p:nvSpPr>
          <p:cNvPr id="15" name="TextBox 14"/>
          <p:cNvSpPr txBox="1"/>
          <p:nvPr/>
        </p:nvSpPr>
        <p:spPr>
          <a:xfrm>
            <a:off x="4330979" y="6234439"/>
            <a:ext cx="3526991" cy="369332"/>
          </a:xfrm>
          <a:prstGeom prst="rect">
            <a:avLst/>
          </a:prstGeom>
          <a:noFill/>
        </p:spPr>
        <p:txBody>
          <a:bodyPr wrap="none" rtlCol="0">
            <a:spAutoFit/>
          </a:bodyPr>
          <a:lstStyle/>
          <a:p>
            <a:pPr algn="ctr"/>
            <a:r>
              <a:rPr lang="en-IN" dirty="0" smtClean="0"/>
              <a:t>Sample document for Location data</a:t>
            </a:r>
            <a:endParaRPr lang="en-IN" dirty="0"/>
          </a:p>
        </p:txBody>
      </p:sp>
    </p:spTree>
    <p:extLst>
      <p:ext uri="{BB962C8B-B14F-4D97-AF65-F5344CB8AC3E}">
        <p14:creationId xmlns:p14="http://schemas.microsoft.com/office/powerpoint/2010/main" val="35402452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30899" y="127438"/>
            <a:ext cx="10553091" cy="2926334"/>
          </a:xfrm>
          <a:prstGeom prst="rect">
            <a:avLst/>
          </a:prstGeom>
        </p:spPr>
      </p:pic>
      <p:pic>
        <p:nvPicPr>
          <p:cNvPr id="11" name="Picture 10"/>
          <p:cNvPicPr>
            <a:picLocks noChangeAspect="1"/>
          </p:cNvPicPr>
          <p:nvPr/>
        </p:nvPicPr>
        <p:blipFill>
          <a:blip r:embed="rId3"/>
          <a:stretch>
            <a:fillRect/>
          </a:stretch>
        </p:blipFill>
        <p:spPr>
          <a:xfrm>
            <a:off x="730899" y="3395345"/>
            <a:ext cx="9894666" cy="2932430"/>
          </a:xfrm>
          <a:prstGeom prst="rect">
            <a:avLst/>
          </a:prstGeom>
        </p:spPr>
      </p:pic>
      <p:sp>
        <p:nvSpPr>
          <p:cNvPr id="12" name="TextBox 11"/>
          <p:cNvSpPr txBox="1"/>
          <p:nvPr/>
        </p:nvSpPr>
        <p:spPr>
          <a:xfrm>
            <a:off x="3427195" y="2855227"/>
            <a:ext cx="3674467" cy="369332"/>
          </a:xfrm>
          <a:prstGeom prst="rect">
            <a:avLst/>
          </a:prstGeom>
          <a:noFill/>
        </p:spPr>
        <p:txBody>
          <a:bodyPr wrap="none" rtlCol="0">
            <a:spAutoFit/>
          </a:bodyPr>
          <a:lstStyle/>
          <a:p>
            <a:r>
              <a:rPr lang="en-IN" dirty="0" smtClean="0"/>
              <a:t>Sample Document for Employee data</a:t>
            </a:r>
            <a:endParaRPr lang="en-IN" dirty="0"/>
          </a:p>
        </p:txBody>
      </p:sp>
      <p:sp>
        <p:nvSpPr>
          <p:cNvPr id="15" name="TextBox 14"/>
          <p:cNvSpPr txBox="1"/>
          <p:nvPr/>
        </p:nvSpPr>
        <p:spPr>
          <a:xfrm>
            <a:off x="3672840" y="6327775"/>
            <a:ext cx="3183179" cy="369332"/>
          </a:xfrm>
          <a:prstGeom prst="rect">
            <a:avLst/>
          </a:prstGeom>
          <a:noFill/>
        </p:spPr>
        <p:txBody>
          <a:bodyPr wrap="none" rtlCol="0">
            <a:spAutoFit/>
          </a:bodyPr>
          <a:lstStyle/>
          <a:p>
            <a:r>
              <a:rPr lang="en-IN" dirty="0" smtClean="0"/>
              <a:t>Sample Document for User data</a:t>
            </a:r>
            <a:endParaRPr lang="en-IN" dirty="0"/>
          </a:p>
        </p:txBody>
      </p:sp>
    </p:spTree>
    <p:extLst>
      <p:ext uri="{BB962C8B-B14F-4D97-AF65-F5344CB8AC3E}">
        <p14:creationId xmlns:p14="http://schemas.microsoft.com/office/powerpoint/2010/main" val="17169046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16274" y="685577"/>
            <a:ext cx="7706012" cy="5151566"/>
          </a:xfrm>
          <a:prstGeom prst="rect">
            <a:avLst/>
          </a:prstGeom>
        </p:spPr>
      </p:pic>
      <p:sp>
        <p:nvSpPr>
          <p:cNvPr id="8" name="TextBox 7"/>
          <p:cNvSpPr txBox="1"/>
          <p:nvPr/>
        </p:nvSpPr>
        <p:spPr>
          <a:xfrm>
            <a:off x="3672840" y="5974303"/>
            <a:ext cx="3170355" cy="369332"/>
          </a:xfrm>
          <a:prstGeom prst="rect">
            <a:avLst/>
          </a:prstGeom>
          <a:noFill/>
        </p:spPr>
        <p:txBody>
          <a:bodyPr wrap="none" rtlCol="0">
            <a:spAutoFit/>
          </a:bodyPr>
          <a:lstStyle/>
          <a:p>
            <a:r>
              <a:rPr lang="en-IN" dirty="0" smtClean="0"/>
              <a:t>Sample Document for OBD data</a:t>
            </a:r>
            <a:endParaRPr lang="en-IN" dirty="0"/>
          </a:p>
        </p:txBody>
      </p:sp>
    </p:spTree>
    <p:extLst>
      <p:ext uri="{BB962C8B-B14F-4D97-AF65-F5344CB8AC3E}">
        <p14:creationId xmlns:p14="http://schemas.microsoft.com/office/powerpoint/2010/main" val="41116993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1230" y="1148828"/>
            <a:ext cx="793909" cy="793909"/>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76" y="5599712"/>
            <a:ext cx="1090934" cy="113219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3763" y="5166706"/>
            <a:ext cx="1648404" cy="1648404"/>
          </a:xfrm>
          <a:prstGeom prst="rect">
            <a:avLst/>
          </a:prstGeom>
        </p:spPr>
      </p:pic>
      <p:pic>
        <p:nvPicPr>
          <p:cNvPr id="6" name="Picture 5"/>
          <p:cNvPicPr>
            <a:picLocks noChangeAspect="1"/>
          </p:cNvPicPr>
          <p:nvPr/>
        </p:nvPicPr>
        <p:blipFill>
          <a:blip r:embed="rId5"/>
          <a:stretch>
            <a:fillRect/>
          </a:stretch>
        </p:blipFill>
        <p:spPr>
          <a:xfrm>
            <a:off x="4065075" y="3671757"/>
            <a:ext cx="3760144" cy="3056747"/>
          </a:xfrm>
          <a:prstGeom prst="rect">
            <a:avLst/>
          </a:prstGeom>
        </p:spPr>
      </p:pic>
      <p:sp>
        <p:nvSpPr>
          <p:cNvPr id="7" name="Rectangle 6"/>
          <p:cNvSpPr/>
          <p:nvPr/>
        </p:nvSpPr>
        <p:spPr>
          <a:xfrm>
            <a:off x="1436664" y="1661160"/>
            <a:ext cx="2367153" cy="898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smtClean="0"/>
              <a:t>GATEWAY</a:t>
            </a:r>
            <a:endParaRPr lang="en-IN" sz="3200" b="1" dirty="0"/>
          </a:p>
        </p:txBody>
      </p:sp>
      <p:pic>
        <p:nvPicPr>
          <p:cNvPr id="11" name="Picture 10"/>
          <p:cNvPicPr>
            <a:picLocks noChangeAspect="1"/>
          </p:cNvPicPr>
          <p:nvPr/>
        </p:nvPicPr>
        <p:blipFill>
          <a:blip r:embed="rId6"/>
          <a:stretch>
            <a:fillRect/>
          </a:stretch>
        </p:blipFill>
        <p:spPr>
          <a:xfrm>
            <a:off x="8373758" y="1234955"/>
            <a:ext cx="1706466" cy="2439822"/>
          </a:xfrm>
          <a:prstGeom prst="rect">
            <a:avLst/>
          </a:prstGeom>
        </p:spPr>
      </p:pic>
      <p:cxnSp>
        <p:nvCxnSpPr>
          <p:cNvPr id="15" name="Straight Arrow Connector 14"/>
          <p:cNvCxnSpPr>
            <a:stCxn id="7" idx="3"/>
          </p:cNvCxnSpPr>
          <p:nvPr/>
        </p:nvCxnSpPr>
        <p:spPr>
          <a:xfrm flipV="1">
            <a:off x="3803817" y="2045321"/>
            <a:ext cx="4797881" cy="65056"/>
          </a:xfrm>
          <a:prstGeom prst="straightConnector1">
            <a:avLst/>
          </a:prstGeom>
          <a:ln w="38100">
            <a:solidFill>
              <a:srgbClr val="00206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370285" y="2066109"/>
            <a:ext cx="1619867" cy="461665"/>
          </a:xfrm>
          <a:prstGeom prst="rect">
            <a:avLst/>
          </a:prstGeom>
          <a:solidFill>
            <a:schemeClr val="accent1">
              <a:lumMod val="75000"/>
            </a:schemeClr>
          </a:solidFill>
        </p:spPr>
        <p:txBody>
          <a:bodyPr wrap="none" rtlCol="0">
            <a:spAutoFit/>
          </a:bodyPr>
          <a:lstStyle/>
          <a:p>
            <a:r>
              <a:rPr lang="en-IN" sz="2400" b="1" dirty="0" smtClean="0"/>
              <a:t>Lock Status</a:t>
            </a:r>
            <a:endParaRPr lang="en-IN" sz="2400" b="1" dirty="0"/>
          </a:p>
        </p:txBody>
      </p:sp>
      <p:cxnSp>
        <p:nvCxnSpPr>
          <p:cNvPr id="19" name="Straight Arrow Connector 18"/>
          <p:cNvCxnSpPr/>
          <p:nvPr/>
        </p:nvCxnSpPr>
        <p:spPr>
          <a:xfrm>
            <a:off x="3135086" y="2559594"/>
            <a:ext cx="1579281" cy="1940537"/>
          </a:xfrm>
          <a:prstGeom prst="straightConnector1">
            <a:avLst/>
          </a:prstGeom>
          <a:ln w="381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24726" y="2937766"/>
            <a:ext cx="522065" cy="683989"/>
          </a:xfrm>
          <a:prstGeom prst="rect">
            <a:avLst/>
          </a:prstGeom>
        </p:spPr>
      </p:pic>
      <p:cxnSp>
        <p:nvCxnSpPr>
          <p:cNvPr id="24" name="Straight Arrow Connector 23"/>
          <p:cNvCxnSpPr/>
          <p:nvPr/>
        </p:nvCxnSpPr>
        <p:spPr>
          <a:xfrm flipV="1">
            <a:off x="1822773" y="5373036"/>
            <a:ext cx="2479855" cy="1139229"/>
          </a:xfrm>
          <a:prstGeom prst="straightConnector1">
            <a:avLst/>
          </a:prstGeom>
          <a:ln w="381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78015" y="5951727"/>
            <a:ext cx="522065" cy="683989"/>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0666" y="5841675"/>
            <a:ext cx="522065" cy="683989"/>
          </a:xfrm>
          <a:prstGeom prst="rect">
            <a:avLst/>
          </a:prstGeom>
        </p:spPr>
      </p:pic>
      <p:cxnSp>
        <p:nvCxnSpPr>
          <p:cNvPr id="29" name="Straight Arrow Connector 28"/>
          <p:cNvCxnSpPr/>
          <p:nvPr/>
        </p:nvCxnSpPr>
        <p:spPr>
          <a:xfrm>
            <a:off x="7561943" y="5239176"/>
            <a:ext cx="2708778" cy="1063476"/>
          </a:xfrm>
          <a:prstGeom prst="straightConnector1">
            <a:avLst/>
          </a:prstGeom>
          <a:ln w="381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0141076">
            <a:off x="1970788" y="5567710"/>
            <a:ext cx="1533377" cy="415598"/>
          </a:xfrm>
          <a:prstGeom prst="rect">
            <a:avLst/>
          </a:prstGeom>
          <a:solidFill>
            <a:srgbClr val="FF0000"/>
          </a:solidFill>
        </p:spPr>
        <p:txBody>
          <a:bodyPr wrap="square" rtlCol="0">
            <a:spAutoFit/>
          </a:bodyPr>
          <a:lstStyle/>
          <a:p>
            <a:r>
              <a:rPr lang="en-IN" sz="2000" b="1" dirty="0" smtClean="0">
                <a:solidFill>
                  <a:schemeClr val="bg1"/>
                </a:solidFill>
              </a:rPr>
              <a:t>ASSET INFO</a:t>
            </a:r>
            <a:endParaRPr lang="en-IN" sz="2000" b="1" dirty="0">
              <a:solidFill>
                <a:schemeClr val="bg1"/>
              </a:solidFill>
            </a:endParaRPr>
          </a:p>
        </p:txBody>
      </p:sp>
      <p:sp>
        <p:nvSpPr>
          <p:cNvPr id="33" name="TextBox 32"/>
          <p:cNvSpPr txBox="1"/>
          <p:nvPr/>
        </p:nvSpPr>
        <p:spPr>
          <a:xfrm rot="1347053">
            <a:off x="8127269" y="4961461"/>
            <a:ext cx="1835751" cy="707886"/>
          </a:xfrm>
          <a:prstGeom prst="rect">
            <a:avLst/>
          </a:prstGeom>
          <a:solidFill>
            <a:srgbClr val="FF0000"/>
          </a:solidFill>
        </p:spPr>
        <p:txBody>
          <a:bodyPr wrap="square" rtlCol="0">
            <a:spAutoFit/>
          </a:bodyPr>
          <a:lstStyle/>
          <a:p>
            <a:r>
              <a:rPr lang="en-IN" sz="2000" b="1" dirty="0" smtClean="0">
                <a:solidFill>
                  <a:schemeClr val="bg1"/>
                </a:solidFill>
              </a:rPr>
              <a:t>UNSAFE ASSET’s INFO</a:t>
            </a:r>
            <a:endParaRPr lang="en-IN" sz="2000" b="1" dirty="0">
              <a:solidFill>
                <a:schemeClr val="bg1"/>
              </a:solidFill>
            </a:endParaRPr>
          </a:p>
        </p:txBody>
      </p:sp>
      <p:sp>
        <p:nvSpPr>
          <p:cNvPr id="34" name="TextBox 33"/>
          <p:cNvSpPr txBox="1"/>
          <p:nvPr/>
        </p:nvSpPr>
        <p:spPr>
          <a:xfrm rot="3026055">
            <a:off x="2631752" y="3427393"/>
            <a:ext cx="1835751" cy="707886"/>
          </a:xfrm>
          <a:prstGeom prst="rect">
            <a:avLst/>
          </a:prstGeom>
          <a:solidFill>
            <a:srgbClr val="FF0000"/>
          </a:solidFill>
        </p:spPr>
        <p:txBody>
          <a:bodyPr wrap="square" rtlCol="0">
            <a:spAutoFit/>
          </a:bodyPr>
          <a:lstStyle/>
          <a:p>
            <a:r>
              <a:rPr lang="en-IN" sz="2000" b="1" dirty="0" smtClean="0">
                <a:solidFill>
                  <a:schemeClr val="bg1"/>
                </a:solidFill>
              </a:rPr>
              <a:t>LOCK STATUS</a:t>
            </a:r>
          </a:p>
          <a:p>
            <a:r>
              <a:rPr lang="en-IN" sz="2000" b="1" dirty="0" smtClean="0">
                <a:solidFill>
                  <a:schemeClr val="bg1"/>
                </a:solidFill>
              </a:rPr>
              <a:t>ASSET STATUS</a:t>
            </a:r>
            <a:endParaRPr lang="en-IN" sz="2000" b="1" dirty="0">
              <a:solidFill>
                <a:schemeClr val="bg1"/>
              </a:solidFill>
            </a:endParaRPr>
          </a:p>
        </p:txBody>
      </p:sp>
      <p:sp>
        <p:nvSpPr>
          <p:cNvPr id="21" name="TextBox 20"/>
          <p:cNvSpPr txBox="1"/>
          <p:nvPr/>
        </p:nvSpPr>
        <p:spPr>
          <a:xfrm>
            <a:off x="3135086" y="249260"/>
            <a:ext cx="5040675" cy="646331"/>
          </a:xfrm>
          <a:prstGeom prst="rect">
            <a:avLst/>
          </a:prstGeom>
          <a:noFill/>
        </p:spPr>
        <p:txBody>
          <a:bodyPr wrap="none" rtlCol="0">
            <a:spAutoFit/>
          </a:bodyPr>
          <a:lstStyle/>
          <a:p>
            <a:r>
              <a:rPr lang="en-US" sz="3600" b="1" dirty="0" smtClean="0"/>
              <a:t>ASSET SECURING SYSTEM</a:t>
            </a:r>
            <a:endParaRPr lang="en-IN" sz="3600" b="1" dirty="0"/>
          </a:p>
        </p:txBody>
      </p:sp>
    </p:spTree>
    <p:extLst>
      <p:ext uri="{BB962C8B-B14F-4D97-AF65-F5344CB8AC3E}">
        <p14:creationId xmlns:p14="http://schemas.microsoft.com/office/powerpoint/2010/main" val="174386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par>
                                <p:cTn id="16" presetID="1"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childTnLst>
                                </p:cTn>
                              </p:par>
                              <p:par>
                                <p:cTn id="30" presetID="53" presetClass="entr" presetSubtype="16"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53" presetClass="entr" presetSubtype="16"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par>
                                <p:cTn id="58" presetID="53" presetClass="entr" presetSubtype="16"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cBhvr>
                                        <p:cTn id="60" dur="500" fill="hold"/>
                                        <p:tgtEl>
                                          <p:spTgt spid="29"/>
                                        </p:tgtEl>
                                        <p:attrNameLst>
                                          <p:attrName>ppt_w</p:attrName>
                                        </p:attrNameLst>
                                      </p:cBhvr>
                                      <p:tavLst>
                                        <p:tav tm="0">
                                          <p:val>
                                            <p:fltVal val="0"/>
                                          </p:val>
                                        </p:tav>
                                        <p:tav tm="100000">
                                          <p:val>
                                            <p:strVal val="#ppt_w"/>
                                          </p:val>
                                        </p:tav>
                                      </p:tavLst>
                                    </p:anim>
                                    <p:anim calcmode="lin" valueType="num">
                                      <p:cBhvr>
                                        <p:cTn id="61" dur="500" fill="hold"/>
                                        <p:tgtEl>
                                          <p:spTgt spid="29"/>
                                        </p:tgtEl>
                                        <p:attrNameLst>
                                          <p:attrName>ppt_h</p:attrName>
                                        </p:attrNameLst>
                                      </p:cBhvr>
                                      <p:tavLst>
                                        <p:tav tm="0">
                                          <p:val>
                                            <p:fltVal val="0"/>
                                          </p:val>
                                        </p:tav>
                                        <p:tav tm="100000">
                                          <p:val>
                                            <p:strVal val="#ppt_h"/>
                                          </p:val>
                                        </p:tav>
                                      </p:tavLst>
                                    </p:anim>
                                    <p:animEffect transition="in" filter="fade">
                                      <p:cBhvr>
                                        <p:cTn id="62" dur="500"/>
                                        <p:tgtEl>
                                          <p:spTgt spid="29"/>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32" grpId="0" animBg="1"/>
      <p:bldP spid="33" grpId="0" animBg="1"/>
      <p:bldP spid="3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5745" r="25903"/>
          <a:stretch/>
        </p:blipFill>
        <p:spPr>
          <a:xfrm>
            <a:off x="1605779" y="3718560"/>
            <a:ext cx="7772400" cy="2859943"/>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751" t="14472" r="15681" b="30539"/>
          <a:stretch/>
        </p:blipFill>
        <p:spPr>
          <a:xfrm>
            <a:off x="1605779" y="344583"/>
            <a:ext cx="7772400" cy="2688178"/>
          </a:xfrm>
          <a:prstGeom prst="rect">
            <a:avLst/>
          </a:prstGeom>
        </p:spPr>
      </p:pic>
      <p:sp>
        <p:nvSpPr>
          <p:cNvPr id="6" name="Rectangle 5"/>
          <p:cNvSpPr/>
          <p:nvPr/>
        </p:nvSpPr>
        <p:spPr>
          <a:xfrm>
            <a:off x="1356360" y="152400"/>
            <a:ext cx="8854440" cy="3169920"/>
          </a:xfrm>
          <a:prstGeom prst="rect">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1356360" y="3514503"/>
            <a:ext cx="8854440" cy="3169920"/>
          </a:xfrm>
          <a:prstGeom prst="rect">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822765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 </a:t>
            </a:r>
            <a:r>
              <a:rPr lang="en-US" dirty="0" err="1" smtClean="0"/>
              <a:t>explaination</a:t>
            </a:r>
            <a:endParaRPr lang="en-IN"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40049476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 b="27112"/>
          <a:stretch/>
        </p:blipFill>
        <p:spPr>
          <a:xfrm>
            <a:off x="4537710" y="236218"/>
            <a:ext cx="3265170" cy="5288769"/>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22445"/>
          <a:stretch/>
        </p:blipFill>
        <p:spPr>
          <a:xfrm>
            <a:off x="8465820" y="243839"/>
            <a:ext cx="3086100" cy="531876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b="19778"/>
          <a:stretch/>
        </p:blipFill>
        <p:spPr>
          <a:xfrm>
            <a:off x="499110" y="236218"/>
            <a:ext cx="3086100" cy="5501640"/>
          </a:xfrm>
          <a:prstGeom prst="rect">
            <a:avLst/>
          </a:prstGeom>
        </p:spPr>
      </p:pic>
      <p:sp>
        <p:nvSpPr>
          <p:cNvPr id="7" name="TextBox 6"/>
          <p:cNvSpPr txBox="1"/>
          <p:nvPr/>
        </p:nvSpPr>
        <p:spPr>
          <a:xfrm>
            <a:off x="1328663" y="5913120"/>
            <a:ext cx="1426994" cy="461665"/>
          </a:xfrm>
          <a:prstGeom prst="rect">
            <a:avLst/>
          </a:prstGeom>
          <a:noFill/>
        </p:spPr>
        <p:txBody>
          <a:bodyPr wrap="none" rtlCol="0">
            <a:spAutoFit/>
          </a:bodyPr>
          <a:lstStyle/>
          <a:p>
            <a:r>
              <a:rPr lang="en-IN" sz="2400" b="1" dirty="0" smtClean="0"/>
              <a:t>User App </a:t>
            </a:r>
            <a:endParaRPr lang="en-IN" sz="2400" b="1" dirty="0"/>
          </a:p>
        </p:txBody>
      </p:sp>
      <p:sp>
        <p:nvSpPr>
          <p:cNvPr id="8" name="TextBox 7"/>
          <p:cNvSpPr txBox="1"/>
          <p:nvPr/>
        </p:nvSpPr>
        <p:spPr>
          <a:xfrm>
            <a:off x="5456798" y="5913119"/>
            <a:ext cx="2169376" cy="461665"/>
          </a:xfrm>
          <a:prstGeom prst="rect">
            <a:avLst/>
          </a:prstGeom>
          <a:noFill/>
        </p:spPr>
        <p:txBody>
          <a:bodyPr wrap="none" rtlCol="0">
            <a:spAutoFit/>
          </a:bodyPr>
          <a:lstStyle/>
          <a:p>
            <a:r>
              <a:rPr lang="en-IN" sz="2400" b="1" dirty="0" smtClean="0"/>
              <a:t>Conductor App </a:t>
            </a:r>
            <a:endParaRPr lang="en-IN" sz="2400" b="1" dirty="0"/>
          </a:p>
        </p:txBody>
      </p:sp>
      <p:sp>
        <p:nvSpPr>
          <p:cNvPr id="9" name="TextBox 8"/>
          <p:cNvSpPr txBox="1"/>
          <p:nvPr/>
        </p:nvSpPr>
        <p:spPr>
          <a:xfrm>
            <a:off x="8210783" y="5913119"/>
            <a:ext cx="3596177" cy="830997"/>
          </a:xfrm>
          <a:prstGeom prst="rect">
            <a:avLst/>
          </a:prstGeom>
          <a:noFill/>
        </p:spPr>
        <p:txBody>
          <a:bodyPr wrap="none" rtlCol="0">
            <a:spAutoFit/>
          </a:bodyPr>
          <a:lstStyle/>
          <a:p>
            <a:pPr algn="ctr"/>
            <a:r>
              <a:rPr lang="en-IN" sz="2400" b="1" dirty="0" smtClean="0"/>
              <a:t>Queried Passenger’s Detail</a:t>
            </a:r>
          </a:p>
          <a:p>
            <a:pPr algn="ctr"/>
            <a:r>
              <a:rPr lang="en-IN" sz="2400" b="1" dirty="0" smtClean="0"/>
              <a:t>(Conductor App)</a:t>
            </a:r>
            <a:endParaRPr lang="en-IN" sz="2400" b="1" dirty="0"/>
          </a:p>
        </p:txBody>
      </p:sp>
      <p:sp>
        <p:nvSpPr>
          <p:cNvPr id="11" name="Rectangle 10"/>
          <p:cNvSpPr/>
          <p:nvPr/>
        </p:nvSpPr>
        <p:spPr>
          <a:xfrm>
            <a:off x="7162800" y="4953000"/>
            <a:ext cx="463374" cy="57198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p:cNvCxnSpPr>
            <a:stCxn id="11" idx="3"/>
          </p:cNvCxnSpPr>
          <p:nvPr/>
        </p:nvCxnSpPr>
        <p:spPr>
          <a:xfrm flipV="1">
            <a:off x="7580633" y="5238993"/>
            <a:ext cx="1001906"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81000" y="60960"/>
            <a:ext cx="3459480" cy="6683156"/>
          </a:xfrm>
          <a:prstGeom prst="rect">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4458999" y="60960"/>
            <a:ext cx="3459480" cy="6683156"/>
          </a:xfrm>
          <a:prstGeom prst="rect">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8304354" y="60960"/>
            <a:ext cx="3502606" cy="6683156"/>
          </a:xfrm>
          <a:prstGeom prst="rect">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01898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9725343" y="967097"/>
            <a:ext cx="1805935" cy="1468105"/>
          </a:xfrm>
          <a:prstGeom prst="rect">
            <a:avLst/>
          </a:prstGeom>
        </p:spPr>
      </p:pic>
      <p:pic>
        <p:nvPicPr>
          <p:cNvPr id="18" name="Picture 17"/>
          <p:cNvPicPr>
            <a:picLocks noChangeAspect="1"/>
          </p:cNvPicPr>
          <p:nvPr/>
        </p:nvPicPr>
        <p:blipFill>
          <a:blip r:embed="rId3"/>
          <a:stretch>
            <a:fillRect/>
          </a:stretch>
        </p:blipFill>
        <p:spPr>
          <a:xfrm>
            <a:off x="100331" y="970692"/>
            <a:ext cx="3415204" cy="1863932"/>
          </a:xfrm>
          <a:prstGeom prst="rect">
            <a:avLst/>
          </a:prstGeom>
        </p:spPr>
      </p:pic>
      <p:pic>
        <p:nvPicPr>
          <p:cNvPr id="21" name="Picture 20"/>
          <p:cNvPicPr>
            <a:picLocks noChangeAspect="1"/>
          </p:cNvPicPr>
          <p:nvPr/>
        </p:nvPicPr>
        <p:blipFill>
          <a:blip r:embed="rId4"/>
          <a:stretch>
            <a:fillRect/>
          </a:stretch>
        </p:blipFill>
        <p:spPr>
          <a:xfrm>
            <a:off x="4310743" y="3396343"/>
            <a:ext cx="3316511" cy="1694835"/>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595246">
            <a:off x="349290" y="5466928"/>
            <a:ext cx="1299042" cy="1299042"/>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0486" y="3732979"/>
            <a:ext cx="2461514" cy="2993571"/>
          </a:xfrm>
          <a:prstGeom prst="rect">
            <a:avLst/>
          </a:prstGeom>
        </p:spPr>
      </p:pic>
      <p:cxnSp>
        <p:nvCxnSpPr>
          <p:cNvPr id="41" name="Straight Arrow Connector 40"/>
          <p:cNvCxnSpPr/>
          <p:nvPr/>
        </p:nvCxnSpPr>
        <p:spPr>
          <a:xfrm>
            <a:off x="7514095" y="4907479"/>
            <a:ext cx="2216391" cy="116265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2" idx="3"/>
          </p:cNvCxnSpPr>
          <p:nvPr/>
        </p:nvCxnSpPr>
        <p:spPr>
          <a:xfrm flipV="1">
            <a:off x="1747676" y="4907479"/>
            <a:ext cx="2537778" cy="1021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125214" y="2755405"/>
            <a:ext cx="2216598" cy="104479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7514095" y="1538514"/>
            <a:ext cx="2342670" cy="187081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0800000" flipV="1">
            <a:off x="7627254" y="1718722"/>
            <a:ext cx="2342670" cy="187081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rot="1577802">
            <a:off x="1775936" y="3285092"/>
            <a:ext cx="2633695" cy="738664"/>
          </a:xfrm>
          <a:prstGeom prst="rect">
            <a:avLst/>
          </a:prstGeom>
          <a:noFill/>
        </p:spPr>
        <p:txBody>
          <a:bodyPr wrap="square" rtlCol="0">
            <a:spAutoFit/>
          </a:bodyPr>
          <a:lstStyle/>
          <a:p>
            <a:pPr algn="ctr"/>
            <a:r>
              <a:rPr lang="en-IN" sz="2400" b="1" dirty="0" smtClean="0"/>
              <a:t>CAN</a:t>
            </a:r>
          </a:p>
          <a:p>
            <a:pPr algn="ctr"/>
            <a:r>
              <a:rPr lang="en-IN" dirty="0" smtClean="0"/>
              <a:t>(Controller Area Network)</a:t>
            </a:r>
            <a:endParaRPr lang="en-IN" dirty="0"/>
          </a:p>
        </p:txBody>
      </p:sp>
      <p:sp>
        <p:nvSpPr>
          <p:cNvPr id="52" name="TextBox 51"/>
          <p:cNvSpPr txBox="1"/>
          <p:nvPr/>
        </p:nvSpPr>
        <p:spPr>
          <a:xfrm rot="20204175">
            <a:off x="1598658" y="5464742"/>
            <a:ext cx="3135538" cy="707886"/>
          </a:xfrm>
          <a:prstGeom prst="rect">
            <a:avLst/>
          </a:prstGeom>
          <a:noFill/>
        </p:spPr>
        <p:txBody>
          <a:bodyPr wrap="none" rtlCol="0">
            <a:spAutoFit/>
          </a:bodyPr>
          <a:lstStyle/>
          <a:p>
            <a:pPr algn="ctr"/>
            <a:r>
              <a:rPr lang="en-IN" sz="2400" b="1" dirty="0" smtClean="0"/>
              <a:t>GNSS</a:t>
            </a:r>
            <a:endParaRPr lang="en-IN" sz="1600" b="1" dirty="0" smtClean="0"/>
          </a:p>
          <a:p>
            <a:pPr algn="ctr"/>
            <a:r>
              <a:rPr lang="en-IN" sz="1600" dirty="0" smtClean="0"/>
              <a:t>(Global Navigation Satellite System)</a:t>
            </a:r>
            <a:endParaRPr lang="en-IN" sz="1600" dirty="0"/>
          </a:p>
        </p:txBody>
      </p:sp>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725343" y="2007668"/>
            <a:ext cx="579827" cy="759667"/>
          </a:xfrm>
          <a:prstGeom prst="rect">
            <a:avLst/>
          </a:prstGeom>
        </p:spPr>
      </p:pic>
      <p:pic>
        <p:nvPicPr>
          <p:cNvPr id="54" name="Picture 5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25818" y="4682301"/>
            <a:ext cx="745542" cy="931928"/>
          </a:xfrm>
          <a:prstGeom prst="rect">
            <a:avLst/>
          </a:prstGeom>
        </p:spPr>
      </p:pic>
      <p:sp>
        <p:nvSpPr>
          <p:cNvPr id="55" name="TextBox 54"/>
          <p:cNvSpPr txBox="1"/>
          <p:nvPr/>
        </p:nvSpPr>
        <p:spPr>
          <a:xfrm rot="1551869">
            <a:off x="2640880" y="3006495"/>
            <a:ext cx="1722203" cy="369332"/>
          </a:xfrm>
          <a:prstGeom prst="rect">
            <a:avLst/>
          </a:prstGeom>
          <a:noFill/>
        </p:spPr>
        <p:txBody>
          <a:bodyPr wrap="none" rtlCol="0">
            <a:spAutoFit/>
          </a:bodyPr>
          <a:lstStyle/>
          <a:p>
            <a:r>
              <a:rPr lang="en-IN" dirty="0" smtClean="0">
                <a:solidFill>
                  <a:srgbClr val="FF0000"/>
                </a:solidFill>
              </a:rPr>
              <a:t>OBD Parameters</a:t>
            </a:r>
            <a:endParaRPr lang="en-IN" dirty="0">
              <a:solidFill>
                <a:srgbClr val="FF0000"/>
              </a:solidFill>
            </a:endParaRPr>
          </a:p>
        </p:txBody>
      </p:sp>
      <p:sp>
        <p:nvSpPr>
          <p:cNvPr id="56" name="TextBox 55"/>
          <p:cNvSpPr txBox="1"/>
          <p:nvPr/>
        </p:nvSpPr>
        <p:spPr>
          <a:xfrm rot="20227585">
            <a:off x="1660578" y="5119877"/>
            <a:ext cx="2163797" cy="369332"/>
          </a:xfrm>
          <a:prstGeom prst="rect">
            <a:avLst/>
          </a:prstGeom>
          <a:noFill/>
        </p:spPr>
        <p:txBody>
          <a:bodyPr wrap="none" rtlCol="0">
            <a:spAutoFit/>
          </a:bodyPr>
          <a:lstStyle/>
          <a:p>
            <a:r>
              <a:rPr lang="en-IN" dirty="0" smtClean="0">
                <a:solidFill>
                  <a:srgbClr val="FF0000"/>
                </a:solidFill>
              </a:rPr>
              <a:t>Location Coordinates</a:t>
            </a:r>
            <a:endParaRPr lang="en-IN" dirty="0">
              <a:solidFill>
                <a:srgbClr val="FF0000"/>
              </a:solidFill>
            </a:endParaRPr>
          </a:p>
        </p:txBody>
      </p:sp>
      <p:sp>
        <p:nvSpPr>
          <p:cNvPr id="57" name="TextBox 56"/>
          <p:cNvSpPr txBox="1"/>
          <p:nvPr/>
        </p:nvSpPr>
        <p:spPr>
          <a:xfrm rot="19139079">
            <a:off x="7625995" y="1900300"/>
            <a:ext cx="1010085" cy="923330"/>
          </a:xfrm>
          <a:prstGeom prst="rect">
            <a:avLst/>
          </a:prstGeom>
          <a:noFill/>
        </p:spPr>
        <p:txBody>
          <a:bodyPr wrap="none" rtlCol="0">
            <a:spAutoFit/>
          </a:bodyPr>
          <a:lstStyle/>
          <a:p>
            <a:pPr algn="ctr"/>
            <a:r>
              <a:rPr lang="en-IN" dirty="0" smtClean="0">
                <a:solidFill>
                  <a:srgbClr val="FF0000"/>
                </a:solidFill>
              </a:rPr>
              <a:t>Location</a:t>
            </a:r>
          </a:p>
          <a:p>
            <a:pPr algn="ctr"/>
            <a:r>
              <a:rPr lang="en-IN" dirty="0" smtClean="0">
                <a:solidFill>
                  <a:srgbClr val="FF0000"/>
                </a:solidFill>
              </a:rPr>
              <a:t>&amp;</a:t>
            </a:r>
          </a:p>
          <a:p>
            <a:pPr algn="ctr"/>
            <a:r>
              <a:rPr lang="en-IN" dirty="0" smtClean="0">
                <a:solidFill>
                  <a:srgbClr val="FF0000"/>
                </a:solidFill>
              </a:rPr>
              <a:t>Bus Data</a:t>
            </a:r>
            <a:endParaRPr lang="en-IN" dirty="0">
              <a:solidFill>
                <a:srgbClr val="FF0000"/>
              </a:solidFill>
            </a:endParaRPr>
          </a:p>
        </p:txBody>
      </p:sp>
      <p:sp>
        <p:nvSpPr>
          <p:cNvPr id="58" name="TextBox 57"/>
          <p:cNvSpPr txBox="1"/>
          <p:nvPr/>
        </p:nvSpPr>
        <p:spPr>
          <a:xfrm rot="19179897">
            <a:off x="8204453" y="2744433"/>
            <a:ext cx="1430392" cy="923330"/>
          </a:xfrm>
          <a:prstGeom prst="rect">
            <a:avLst/>
          </a:prstGeom>
          <a:noFill/>
        </p:spPr>
        <p:txBody>
          <a:bodyPr wrap="none" rtlCol="0">
            <a:spAutoFit/>
          </a:bodyPr>
          <a:lstStyle/>
          <a:p>
            <a:pPr algn="ctr"/>
            <a:r>
              <a:rPr lang="en-IN" dirty="0" smtClean="0">
                <a:solidFill>
                  <a:srgbClr val="FF0000"/>
                </a:solidFill>
              </a:rPr>
              <a:t>Pending OTP</a:t>
            </a:r>
          </a:p>
          <a:p>
            <a:pPr algn="ctr"/>
            <a:r>
              <a:rPr lang="en-IN" dirty="0" smtClean="0">
                <a:solidFill>
                  <a:srgbClr val="FF0000"/>
                </a:solidFill>
              </a:rPr>
              <a:t>&amp;</a:t>
            </a:r>
          </a:p>
          <a:p>
            <a:pPr algn="ctr"/>
            <a:r>
              <a:rPr lang="en-IN" dirty="0" smtClean="0">
                <a:solidFill>
                  <a:srgbClr val="FF0000"/>
                </a:solidFill>
              </a:rPr>
              <a:t>Loc SMS  info</a:t>
            </a:r>
            <a:endParaRPr lang="en-IN" dirty="0">
              <a:solidFill>
                <a:srgbClr val="FF0000"/>
              </a:solidFill>
            </a:endParaRPr>
          </a:p>
        </p:txBody>
      </p:sp>
      <p:sp>
        <p:nvSpPr>
          <p:cNvPr id="59" name="TextBox 58"/>
          <p:cNvSpPr txBox="1"/>
          <p:nvPr/>
        </p:nvSpPr>
        <p:spPr>
          <a:xfrm rot="1669420">
            <a:off x="7329370" y="5438857"/>
            <a:ext cx="1821332" cy="923330"/>
          </a:xfrm>
          <a:prstGeom prst="rect">
            <a:avLst/>
          </a:prstGeom>
          <a:noFill/>
        </p:spPr>
        <p:txBody>
          <a:bodyPr wrap="none" rtlCol="0">
            <a:spAutoFit/>
          </a:bodyPr>
          <a:lstStyle/>
          <a:p>
            <a:pPr algn="ctr"/>
            <a:r>
              <a:rPr lang="en-IN" dirty="0" smtClean="0">
                <a:solidFill>
                  <a:srgbClr val="FF0000"/>
                </a:solidFill>
              </a:rPr>
              <a:t>OTP</a:t>
            </a:r>
          </a:p>
          <a:p>
            <a:pPr algn="ctr"/>
            <a:r>
              <a:rPr lang="en-IN" dirty="0" smtClean="0">
                <a:solidFill>
                  <a:srgbClr val="FF0000"/>
                </a:solidFill>
              </a:rPr>
              <a:t>Or</a:t>
            </a:r>
          </a:p>
          <a:p>
            <a:pPr algn="ctr"/>
            <a:r>
              <a:rPr lang="en-IN" dirty="0" smtClean="0">
                <a:solidFill>
                  <a:srgbClr val="FF0000"/>
                </a:solidFill>
              </a:rPr>
              <a:t>Last Location info</a:t>
            </a:r>
            <a:endParaRPr lang="en-IN" dirty="0">
              <a:solidFill>
                <a:srgbClr val="FF0000"/>
              </a:solidFill>
            </a:endParaRPr>
          </a:p>
        </p:txBody>
      </p:sp>
      <p:sp>
        <p:nvSpPr>
          <p:cNvPr id="27" name="TextBox 26"/>
          <p:cNvSpPr txBox="1"/>
          <p:nvPr/>
        </p:nvSpPr>
        <p:spPr>
          <a:xfrm>
            <a:off x="3624138" y="96932"/>
            <a:ext cx="6139501" cy="646331"/>
          </a:xfrm>
          <a:prstGeom prst="rect">
            <a:avLst/>
          </a:prstGeom>
          <a:noFill/>
        </p:spPr>
        <p:txBody>
          <a:bodyPr wrap="none" rtlCol="0">
            <a:spAutoFit/>
          </a:bodyPr>
          <a:lstStyle/>
          <a:p>
            <a:r>
              <a:rPr lang="en-US" sz="3600" b="1" dirty="0" smtClean="0"/>
              <a:t>VEHICLE MONITORING SYSTEM</a:t>
            </a:r>
            <a:endParaRPr lang="en-IN" sz="3600" b="1" dirty="0"/>
          </a:p>
        </p:txBody>
      </p:sp>
    </p:spTree>
    <p:extLst>
      <p:ext uri="{BB962C8B-B14F-4D97-AF65-F5344CB8AC3E}">
        <p14:creationId xmlns:p14="http://schemas.microsoft.com/office/powerpoint/2010/main" val="382053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45"/>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6" presetClass="emph" presetSubtype="0" fill="hold" nodeType="clickEffect">
                                  <p:stCondLst>
                                    <p:cond delay="0"/>
                                  </p:stCondLst>
                                  <p:childTnLst>
                                    <p:animScale>
                                      <p:cBhvr>
                                        <p:cTn id="28" dur="2000" fill="hold"/>
                                        <p:tgtEl>
                                          <p:spTgt spid="44"/>
                                        </p:tgtEl>
                                      </p:cBhvr>
                                      <p:by x="150000" y="150000"/>
                                    </p:animScale>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 presetClass="emph" presetSubtype="0" fill="hold" nodeType="clickEffect">
                                  <p:stCondLst>
                                    <p:cond delay="0"/>
                                  </p:stCondLst>
                                  <p:childTnLst>
                                    <p:animScale>
                                      <p:cBhvr>
                                        <p:cTn id="38" dur="2000" fill="hold"/>
                                        <p:tgtEl>
                                          <p:spTgt spid="47"/>
                                        </p:tgtEl>
                                      </p:cBhvr>
                                      <p:by x="150000" y="150000"/>
                                    </p:animScale>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6" presetClass="emph" presetSubtype="0" fill="hold" nodeType="clickEffect">
                                  <p:stCondLst>
                                    <p:cond delay="0"/>
                                  </p:stCondLst>
                                  <p:childTnLst>
                                    <p:animScale>
                                      <p:cBhvr>
                                        <p:cTn id="48" dur="2000" fill="hold"/>
                                        <p:tgtEl>
                                          <p:spTgt spid="49"/>
                                        </p:tgtEl>
                                      </p:cBhvr>
                                      <p:by x="150000" y="150000"/>
                                    </p:animScale>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6" presetClass="emph" presetSubtype="0" fill="hold" nodeType="clickEffect">
                                  <p:stCondLst>
                                    <p:cond delay="0"/>
                                  </p:stCondLst>
                                  <p:childTnLst>
                                    <p:animScale>
                                      <p:cBhvr>
                                        <p:cTn id="56" dur="2000" fill="hold"/>
                                        <p:tgtEl>
                                          <p:spTgt spid="41"/>
                                        </p:tgtEl>
                                      </p:cBhvr>
                                      <p:by x="150000" y="150000"/>
                                    </p:animScale>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55" grpId="0"/>
      <p:bldP spid="56" grpId="0"/>
      <p:bldP spid="57" grpId="0"/>
      <p:bldP spid="58" grpId="0"/>
      <p:bldP spid="5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160" y="1032816"/>
            <a:ext cx="10180319" cy="5718503"/>
          </a:xfrm>
          <a:prstGeom prst="rect">
            <a:avLst/>
          </a:prstGeom>
        </p:spPr>
      </p:pic>
      <p:sp>
        <p:nvSpPr>
          <p:cNvPr id="5" name="Rectangle 4"/>
          <p:cNvSpPr/>
          <p:nvPr/>
        </p:nvSpPr>
        <p:spPr>
          <a:xfrm>
            <a:off x="355318" y="109486"/>
            <a:ext cx="7701852"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COMPLETE ARCHITECTURE</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829446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206" y="128661"/>
            <a:ext cx="10515600" cy="716915"/>
          </a:xfrm>
        </p:spPr>
        <p:txBody>
          <a:bodyPr/>
          <a:lstStyle/>
          <a:p>
            <a:r>
              <a:rPr lang="en-IN" b="1" dirty="0" smtClean="0"/>
              <a:t>OTP Verification</a:t>
            </a:r>
            <a:endParaRPr lang="en-IN" b="1" dirty="0"/>
          </a:p>
        </p:txBody>
      </p:sp>
      <p:sp>
        <p:nvSpPr>
          <p:cNvPr id="6" name="Rectangle 5"/>
          <p:cNvSpPr/>
          <p:nvPr/>
        </p:nvSpPr>
        <p:spPr>
          <a:xfrm>
            <a:off x="573206" y="2369934"/>
            <a:ext cx="955344" cy="2006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APP </a:t>
            </a:r>
            <a:endParaRPr lang="en-IN" sz="2400" b="1" dirty="0"/>
          </a:p>
        </p:txBody>
      </p:sp>
      <p:cxnSp>
        <p:nvCxnSpPr>
          <p:cNvPr id="7" name="Straight Arrow Connector 6"/>
          <p:cNvCxnSpPr/>
          <p:nvPr/>
        </p:nvCxnSpPr>
        <p:spPr>
          <a:xfrm flipV="1">
            <a:off x="1569236" y="3373044"/>
            <a:ext cx="135163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705842" y="3373044"/>
            <a:ext cx="1078420" cy="382137"/>
          </a:xfrm>
          <a:prstGeom prst="rect">
            <a:avLst/>
          </a:prstGeom>
          <a:noFill/>
        </p:spPr>
        <p:txBody>
          <a:bodyPr wrap="square" rtlCol="0">
            <a:spAutoFit/>
          </a:bodyPr>
          <a:lstStyle/>
          <a:p>
            <a:r>
              <a:rPr lang="en-US" dirty="0" smtClean="0"/>
              <a:t>{Mob no}</a:t>
            </a:r>
            <a:endParaRPr lang="en-IN" dirty="0"/>
          </a:p>
        </p:txBody>
      </p:sp>
      <p:sp>
        <p:nvSpPr>
          <p:cNvPr id="9" name="Cloud 8"/>
          <p:cNvSpPr/>
          <p:nvPr/>
        </p:nvSpPr>
        <p:spPr>
          <a:xfrm>
            <a:off x="2920868" y="2588298"/>
            <a:ext cx="2702137" cy="126924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Mongo DB</a:t>
            </a:r>
          </a:p>
          <a:p>
            <a:pPr algn="ctr"/>
            <a:r>
              <a:rPr lang="en-US" sz="1600" dirty="0" smtClean="0"/>
              <a:t>{Random OTP Generation }</a:t>
            </a:r>
            <a:endParaRPr lang="en-IN" sz="2400" dirty="0"/>
          </a:p>
        </p:txBody>
      </p:sp>
      <p:cxnSp>
        <p:nvCxnSpPr>
          <p:cNvPr id="10" name="Straight Arrow Connector 9"/>
          <p:cNvCxnSpPr/>
          <p:nvPr/>
        </p:nvCxnSpPr>
        <p:spPr>
          <a:xfrm flipV="1">
            <a:off x="5624908" y="3375316"/>
            <a:ext cx="135163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Flowchart: Alternate Process 10"/>
          <p:cNvSpPr/>
          <p:nvPr/>
        </p:nvSpPr>
        <p:spPr>
          <a:xfrm>
            <a:off x="7111115" y="2799838"/>
            <a:ext cx="2087476" cy="10304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Master</a:t>
            </a:r>
          </a:p>
          <a:p>
            <a:pPr algn="ctr"/>
            <a:r>
              <a:rPr lang="en-US" sz="2800" b="1" dirty="0" smtClean="0"/>
              <a:t>Gateway</a:t>
            </a:r>
          </a:p>
        </p:txBody>
      </p:sp>
      <p:cxnSp>
        <p:nvCxnSpPr>
          <p:cNvPr id="12" name="Straight Arrow Connector 11"/>
          <p:cNvCxnSpPr/>
          <p:nvPr/>
        </p:nvCxnSpPr>
        <p:spPr>
          <a:xfrm flipV="1">
            <a:off x="9237437" y="3375316"/>
            <a:ext cx="92318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ectangular Callout 12"/>
          <p:cNvSpPr/>
          <p:nvPr/>
        </p:nvSpPr>
        <p:spPr>
          <a:xfrm>
            <a:off x="10199466" y="2472292"/>
            <a:ext cx="1578552" cy="1801504"/>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SMS in User’s mobile </a:t>
            </a:r>
            <a:r>
              <a:rPr lang="en-US" b="1" dirty="0" smtClean="0"/>
              <a:t>number</a:t>
            </a:r>
          </a:p>
          <a:p>
            <a:pPr algn="ctr"/>
            <a:r>
              <a:rPr lang="en-US" b="1" dirty="0" smtClean="0"/>
              <a:t>OTP : XXXX</a:t>
            </a:r>
            <a:endParaRPr lang="en-IN" b="1" dirty="0"/>
          </a:p>
        </p:txBody>
      </p:sp>
      <p:sp>
        <p:nvSpPr>
          <p:cNvPr id="14" name="Vertical Scroll 13"/>
          <p:cNvSpPr/>
          <p:nvPr/>
        </p:nvSpPr>
        <p:spPr>
          <a:xfrm>
            <a:off x="3051361" y="5066687"/>
            <a:ext cx="2236919" cy="1699873"/>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New Document in database </a:t>
            </a:r>
          </a:p>
          <a:p>
            <a:pPr algn="ctr"/>
            <a:r>
              <a:rPr lang="en-US" sz="1600" dirty="0" smtClean="0"/>
              <a:t>{</a:t>
            </a:r>
          </a:p>
          <a:p>
            <a:pPr algn="ctr"/>
            <a:r>
              <a:rPr lang="en-US" sz="1600" dirty="0" smtClean="0"/>
              <a:t>Mob : “xxx”</a:t>
            </a:r>
          </a:p>
          <a:p>
            <a:pPr algn="ctr"/>
            <a:r>
              <a:rPr lang="en-US" sz="1600" dirty="0" smtClean="0"/>
              <a:t>OTP : “xxx”</a:t>
            </a:r>
            <a:endParaRPr lang="en-US" sz="1600" dirty="0"/>
          </a:p>
          <a:p>
            <a:pPr algn="ctr"/>
            <a:r>
              <a:rPr lang="en-US" sz="1600" dirty="0" smtClean="0"/>
              <a:t>}</a:t>
            </a:r>
            <a:endParaRPr lang="en-IN" sz="1600" dirty="0"/>
          </a:p>
        </p:txBody>
      </p:sp>
      <p:cxnSp>
        <p:nvCxnSpPr>
          <p:cNvPr id="15" name="Straight Arrow Connector 14"/>
          <p:cNvCxnSpPr>
            <a:stCxn id="9" idx="1"/>
          </p:cNvCxnSpPr>
          <p:nvPr/>
        </p:nvCxnSpPr>
        <p:spPr>
          <a:xfrm flipH="1">
            <a:off x="4271936" y="3856187"/>
            <a:ext cx="1" cy="1188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470665" y="3415533"/>
            <a:ext cx="1558562" cy="369332"/>
          </a:xfrm>
          <a:prstGeom prst="rect">
            <a:avLst/>
          </a:prstGeom>
        </p:spPr>
        <p:txBody>
          <a:bodyPr wrap="square">
            <a:spAutoFit/>
          </a:bodyPr>
          <a:lstStyle/>
          <a:p>
            <a:r>
              <a:rPr lang="en-US" dirty="0" smtClean="0"/>
              <a:t>{Mob no, OTP}</a:t>
            </a:r>
            <a:endParaRPr lang="en-IN" dirty="0"/>
          </a:p>
        </p:txBody>
      </p:sp>
      <p:sp>
        <p:nvSpPr>
          <p:cNvPr id="17" name="Rectangle 16"/>
          <p:cNvSpPr/>
          <p:nvPr/>
        </p:nvSpPr>
        <p:spPr>
          <a:xfrm>
            <a:off x="4211606" y="4493030"/>
            <a:ext cx="1555914" cy="369332"/>
          </a:xfrm>
          <a:prstGeom prst="rect">
            <a:avLst/>
          </a:prstGeom>
        </p:spPr>
        <p:txBody>
          <a:bodyPr wrap="square">
            <a:spAutoFit/>
          </a:bodyPr>
          <a:lstStyle/>
          <a:p>
            <a:r>
              <a:rPr lang="en-US" dirty="0" smtClean="0"/>
              <a:t>{Mob no, OTP}</a:t>
            </a:r>
            <a:endParaRPr lang="en-IN" dirty="0"/>
          </a:p>
        </p:txBody>
      </p:sp>
      <p:sp>
        <p:nvSpPr>
          <p:cNvPr id="18" name="TextBox 17"/>
          <p:cNvSpPr txBox="1"/>
          <p:nvPr/>
        </p:nvSpPr>
        <p:spPr>
          <a:xfrm>
            <a:off x="9219922" y="3417397"/>
            <a:ext cx="1078420" cy="382137"/>
          </a:xfrm>
          <a:prstGeom prst="rect">
            <a:avLst/>
          </a:prstGeom>
          <a:noFill/>
        </p:spPr>
        <p:txBody>
          <a:bodyPr wrap="square" rtlCol="0">
            <a:spAutoFit/>
          </a:bodyPr>
          <a:lstStyle/>
          <a:p>
            <a:r>
              <a:rPr lang="en-US" dirty="0" smtClean="0"/>
              <a:t>{OTP}</a:t>
            </a:r>
            <a:endParaRPr lang="en-IN" dirty="0"/>
          </a:p>
        </p:txBody>
      </p:sp>
      <p:sp>
        <p:nvSpPr>
          <p:cNvPr id="19" name="TextBox 18"/>
          <p:cNvSpPr txBox="1"/>
          <p:nvPr/>
        </p:nvSpPr>
        <p:spPr>
          <a:xfrm>
            <a:off x="1705842" y="2726712"/>
            <a:ext cx="1078420" cy="646331"/>
          </a:xfrm>
          <a:prstGeom prst="rect">
            <a:avLst/>
          </a:prstGeom>
          <a:noFill/>
        </p:spPr>
        <p:txBody>
          <a:bodyPr wrap="square" rtlCol="0">
            <a:spAutoFit/>
          </a:bodyPr>
          <a:lstStyle/>
          <a:p>
            <a:r>
              <a:rPr lang="en-US" dirty="0">
                <a:solidFill>
                  <a:srgbClr val="FF0000"/>
                </a:solidFill>
              </a:rPr>
              <a:t>Cellular</a:t>
            </a:r>
          </a:p>
          <a:p>
            <a:r>
              <a:rPr lang="en-US" dirty="0">
                <a:solidFill>
                  <a:srgbClr val="FF0000"/>
                </a:solidFill>
              </a:rPr>
              <a:t>Network</a:t>
            </a:r>
            <a:endParaRPr lang="en-IN" dirty="0">
              <a:solidFill>
                <a:srgbClr val="FF0000"/>
              </a:solidFill>
            </a:endParaRPr>
          </a:p>
        </p:txBody>
      </p:sp>
      <p:sp>
        <p:nvSpPr>
          <p:cNvPr id="20" name="TextBox 19"/>
          <p:cNvSpPr txBox="1"/>
          <p:nvPr/>
        </p:nvSpPr>
        <p:spPr>
          <a:xfrm>
            <a:off x="5827850" y="2641002"/>
            <a:ext cx="1078420" cy="646331"/>
          </a:xfrm>
          <a:prstGeom prst="rect">
            <a:avLst/>
          </a:prstGeom>
          <a:noFill/>
        </p:spPr>
        <p:txBody>
          <a:bodyPr wrap="square" rtlCol="0">
            <a:spAutoFit/>
          </a:bodyPr>
          <a:lstStyle/>
          <a:p>
            <a:r>
              <a:rPr lang="en-US" dirty="0" smtClean="0">
                <a:solidFill>
                  <a:srgbClr val="FF0000"/>
                </a:solidFill>
              </a:rPr>
              <a:t>Cellular</a:t>
            </a:r>
          </a:p>
          <a:p>
            <a:r>
              <a:rPr lang="en-US" dirty="0" smtClean="0">
                <a:solidFill>
                  <a:srgbClr val="FF0000"/>
                </a:solidFill>
              </a:rPr>
              <a:t>Network</a:t>
            </a:r>
            <a:endParaRPr lang="en-IN" dirty="0">
              <a:solidFill>
                <a:srgbClr val="FF0000"/>
              </a:solidFill>
            </a:endParaRPr>
          </a:p>
        </p:txBody>
      </p:sp>
      <p:sp>
        <p:nvSpPr>
          <p:cNvPr id="21" name="TextBox 20"/>
          <p:cNvSpPr txBox="1"/>
          <p:nvPr/>
        </p:nvSpPr>
        <p:spPr>
          <a:xfrm>
            <a:off x="9337302" y="2651649"/>
            <a:ext cx="652859" cy="369332"/>
          </a:xfrm>
          <a:prstGeom prst="rect">
            <a:avLst/>
          </a:prstGeom>
          <a:noFill/>
        </p:spPr>
        <p:txBody>
          <a:bodyPr wrap="square" rtlCol="0">
            <a:spAutoFit/>
          </a:bodyPr>
          <a:lstStyle/>
          <a:p>
            <a:r>
              <a:rPr lang="en-US" dirty="0" smtClean="0">
                <a:solidFill>
                  <a:srgbClr val="FF0000"/>
                </a:solidFill>
              </a:rPr>
              <a:t>SMS</a:t>
            </a:r>
            <a:endParaRPr lang="en-IN" dirty="0">
              <a:solidFill>
                <a:srgbClr val="FF0000"/>
              </a:solidFill>
            </a:endParaRPr>
          </a:p>
        </p:txBody>
      </p:sp>
      <p:sp>
        <p:nvSpPr>
          <p:cNvPr id="22" name="Flowchart: Decision 21"/>
          <p:cNvSpPr/>
          <p:nvPr/>
        </p:nvSpPr>
        <p:spPr>
          <a:xfrm>
            <a:off x="84918" y="4865703"/>
            <a:ext cx="2290909" cy="1661686"/>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Verify Entered OTP from http response</a:t>
            </a:r>
            <a:endParaRPr lang="en-IN" sz="1600" dirty="0">
              <a:solidFill>
                <a:schemeClr val="tx1"/>
              </a:solidFill>
            </a:endParaRPr>
          </a:p>
        </p:txBody>
      </p:sp>
      <p:cxnSp>
        <p:nvCxnSpPr>
          <p:cNvPr id="23" name="Straight Arrow Connector 22"/>
          <p:cNvCxnSpPr/>
          <p:nvPr/>
        </p:nvCxnSpPr>
        <p:spPr>
          <a:xfrm flipH="1" flipV="1">
            <a:off x="1569236" y="4157790"/>
            <a:ext cx="2642370" cy="13648"/>
          </a:xfrm>
          <a:prstGeom prst="straightConnector1">
            <a:avLst/>
          </a:prstGeom>
          <a:ln w="381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290909" y="4204715"/>
            <a:ext cx="668859" cy="338554"/>
          </a:xfrm>
          <a:prstGeom prst="rect">
            <a:avLst/>
          </a:prstGeom>
          <a:noFill/>
        </p:spPr>
        <p:txBody>
          <a:bodyPr wrap="square" rtlCol="0">
            <a:spAutoFit/>
          </a:bodyPr>
          <a:lstStyle/>
          <a:p>
            <a:r>
              <a:rPr lang="en-IN" sz="1600" dirty="0" smtClean="0"/>
              <a:t>{OTP}</a:t>
            </a:r>
            <a:endParaRPr lang="en-IN" sz="1600" dirty="0"/>
          </a:p>
        </p:txBody>
      </p:sp>
      <p:sp>
        <p:nvSpPr>
          <p:cNvPr id="25" name="TextBox 24"/>
          <p:cNvSpPr txBox="1"/>
          <p:nvPr/>
        </p:nvSpPr>
        <p:spPr>
          <a:xfrm>
            <a:off x="1528550" y="3815724"/>
            <a:ext cx="3014169" cy="369332"/>
          </a:xfrm>
          <a:prstGeom prst="rect">
            <a:avLst/>
          </a:prstGeom>
          <a:noFill/>
        </p:spPr>
        <p:txBody>
          <a:bodyPr wrap="square" rtlCol="0">
            <a:spAutoFit/>
          </a:bodyPr>
          <a:lstStyle/>
          <a:p>
            <a:r>
              <a:rPr lang="en-US" dirty="0" smtClean="0">
                <a:solidFill>
                  <a:srgbClr val="92D050"/>
                </a:solidFill>
              </a:rPr>
              <a:t>(https response)</a:t>
            </a:r>
            <a:endParaRPr lang="en-IN" dirty="0">
              <a:solidFill>
                <a:srgbClr val="92D050"/>
              </a:solidFill>
            </a:endParaRPr>
          </a:p>
        </p:txBody>
      </p:sp>
      <p:cxnSp>
        <p:nvCxnSpPr>
          <p:cNvPr id="26" name="Straight Arrow Connector 25"/>
          <p:cNvCxnSpPr/>
          <p:nvPr/>
        </p:nvCxnSpPr>
        <p:spPr>
          <a:xfrm>
            <a:off x="1230372" y="4371931"/>
            <a:ext cx="1" cy="502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723241" y="827292"/>
            <a:ext cx="10209217" cy="1015663"/>
          </a:xfrm>
          <a:prstGeom prst="rect">
            <a:avLst/>
          </a:prstGeom>
        </p:spPr>
        <p:txBody>
          <a:bodyPr wrap="square">
            <a:spAutoFit/>
          </a:bodyPr>
          <a:lstStyle/>
          <a:p>
            <a:r>
              <a:rPr lang="en-US" sz="2400" dirty="0" smtClean="0"/>
              <a:t>Required during:</a:t>
            </a:r>
            <a:endParaRPr lang="en-US" sz="2400" dirty="0"/>
          </a:p>
          <a:p>
            <a:pPr marL="1257300" lvl="2" indent="-342900">
              <a:buFont typeface="Arial" panose="020B0604020202020204" pitchFamily="34" charset="0"/>
              <a:buChar char="•"/>
            </a:pPr>
            <a:r>
              <a:rPr lang="en-US" dirty="0" smtClean="0"/>
              <a:t>Password Reset</a:t>
            </a:r>
          </a:p>
          <a:p>
            <a:pPr marL="1257300" lvl="2" indent="-342900">
              <a:buFont typeface="Arial" panose="020B0604020202020204" pitchFamily="34" charset="0"/>
              <a:buChar char="•"/>
            </a:pPr>
            <a:r>
              <a:rPr lang="en-US" dirty="0" smtClean="0"/>
              <a:t>Mobile number verification</a:t>
            </a:r>
            <a:endParaRPr lang="en-IN" dirty="0"/>
          </a:p>
        </p:txBody>
      </p:sp>
    </p:spTree>
    <p:extLst>
      <p:ext uri="{BB962C8B-B14F-4D97-AF65-F5344CB8AC3E}">
        <p14:creationId xmlns:p14="http://schemas.microsoft.com/office/powerpoint/2010/main" val="357004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1" grpId="0" animBg="1"/>
      <p:bldP spid="13" grpId="0" animBg="1"/>
      <p:bldP spid="14" grpId="0" animBg="1"/>
      <p:bldP spid="16" grpId="0"/>
      <p:bldP spid="17" grpId="0"/>
      <p:bldP spid="18" grpId="0"/>
      <p:bldP spid="19" grpId="0"/>
      <p:bldP spid="20" grpId="0"/>
      <p:bldP spid="21" grpId="0"/>
      <p:bldP spid="22" grpId="0" animBg="1"/>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5501640" y="381000"/>
            <a:ext cx="5582937" cy="6163638"/>
          </a:xfrm>
          <a:prstGeom prst="rect">
            <a:avLst/>
          </a:prstGeom>
          <a:ln w="19050">
            <a:solidFill>
              <a:schemeClr val="tx1"/>
            </a:solidFill>
          </a:ln>
        </p:spPr>
      </p:pic>
      <p:pic>
        <p:nvPicPr>
          <p:cNvPr id="3" name="Picture 2"/>
          <p:cNvPicPr>
            <a:picLocks noChangeAspect="1"/>
          </p:cNvPicPr>
          <p:nvPr/>
        </p:nvPicPr>
        <p:blipFill>
          <a:blip r:embed="rId3"/>
          <a:stretch>
            <a:fillRect/>
          </a:stretch>
        </p:blipFill>
        <p:spPr>
          <a:xfrm>
            <a:off x="1025269" y="320040"/>
            <a:ext cx="3855416" cy="3377516"/>
          </a:xfrm>
          <a:prstGeom prst="rect">
            <a:avLst/>
          </a:prstGeom>
          <a:noFill/>
          <a:ln w="19050">
            <a:noFill/>
          </a:ln>
        </p:spPr>
      </p:pic>
      <p:pic>
        <p:nvPicPr>
          <p:cNvPr id="6" name="Picture 5"/>
          <p:cNvPicPr>
            <a:picLocks noChangeAspect="1"/>
          </p:cNvPicPr>
          <p:nvPr/>
        </p:nvPicPr>
        <p:blipFill>
          <a:blip r:embed="rId4"/>
          <a:stretch>
            <a:fillRect/>
          </a:stretch>
        </p:blipFill>
        <p:spPr>
          <a:xfrm>
            <a:off x="1025270" y="3870960"/>
            <a:ext cx="3855416" cy="2673678"/>
          </a:xfrm>
          <a:prstGeom prst="rect">
            <a:avLst/>
          </a:prstGeom>
          <a:ln w="19050">
            <a:solidFill>
              <a:schemeClr val="tx1"/>
            </a:solidFill>
          </a:ln>
        </p:spPr>
      </p:pic>
    </p:spTree>
    <p:extLst>
      <p:ext uri="{BB962C8B-B14F-4D97-AF65-F5344CB8AC3E}">
        <p14:creationId xmlns:p14="http://schemas.microsoft.com/office/powerpoint/2010/main" val="14266063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2519</TotalTime>
  <Words>1630</Words>
  <Application>Microsoft Office PowerPoint</Application>
  <PresentationFormat>Widescreen</PresentationFormat>
  <Paragraphs>320</Paragraphs>
  <Slides>52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Wingdings</vt:lpstr>
      <vt:lpstr>Office Theme</vt:lpstr>
      <vt:lpstr>ASSET TRACKING SOLUTION WITH BLE-ENABLED TAGS</vt:lpstr>
      <vt:lpstr>Introduction</vt:lpstr>
      <vt:lpstr>PowerPoint Presentation</vt:lpstr>
      <vt:lpstr>BLOCK DIAGRAMS AND ALGORITHMS</vt:lpstr>
      <vt:lpstr>PowerPoint Presentation</vt:lpstr>
      <vt:lpstr>PowerPoint Presentation</vt:lpstr>
      <vt:lpstr>PowerPoint Presentation</vt:lpstr>
      <vt:lpstr>OTP Verification</vt:lpstr>
      <vt:lpstr>PowerPoint Presentation</vt:lpstr>
      <vt:lpstr>OBD 2.0 (On Board Diagnostic)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CONTRIBUTIONS</vt:lpstr>
      <vt:lpstr>Real Time Experiment 1</vt:lpstr>
      <vt:lpstr>PowerPoint Presentation</vt:lpstr>
      <vt:lpstr>Real Time Experiment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GPS Track</vt:lpstr>
      <vt:lpstr>PowerPoint Presentation</vt:lpstr>
      <vt:lpstr>PowerPoint Presentation</vt:lpstr>
      <vt:lpstr>PowerPoint Presentation</vt:lpstr>
      <vt:lpstr>PowerPoint Presentation</vt:lpstr>
      <vt:lpstr>PowerPoint Presentation</vt:lpstr>
      <vt:lpstr>PowerPoint Presentation</vt:lpstr>
      <vt:lpstr>BLE explaination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123</cp:revision>
  <dcterms:created xsi:type="dcterms:W3CDTF">2022-06-03T07:30:08Z</dcterms:created>
  <dcterms:modified xsi:type="dcterms:W3CDTF">2022-06-10T09:24:38Z</dcterms:modified>
</cp:coreProperties>
</file>